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8"/>
  </p:notesMasterIdLst>
  <p:sldIdLst>
    <p:sldId id="264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11" Type="http://schemas.openxmlformats.org/officeDocument/2006/relationships/image" Target="../media/image59.emf"/><Relationship Id="rId5" Type="http://schemas.openxmlformats.org/officeDocument/2006/relationships/image" Target="../media/image65.emf"/><Relationship Id="rId10" Type="http://schemas.openxmlformats.org/officeDocument/2006/relationships/image" Target="../media/image58.emf"/><Relationship Id="rId4" Type="http://schemas.openxmlformats.org/officeDocument/2006/relationships/image" Target="../media/image64.emf"/><Relationship Id="rId9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01EAB-0C82-4FF4-9776-09FC164437F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466D1-5DE7-4114-BFD9-62C773C4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5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 decreases CO2</a:t>
            </a:r>
            <a:r>
              <a:rPr lang="en-US" baseline="0" dirty="0" smtClean="0"/>
              <a:t> by 50%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66D1-5DE7-4114-BFD9-62C773C4B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3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Nissan leaf 2011 - 73 miles on fully charged battery.</a:t>
            </a:r>
          </a:p>
          <a:p>
            <a:pPr lvl="1"/>
            <a:r>
              <a:rPr lang="en-US" sz="2000" dirty="0" smtClean="0"/>
              <a:t>Tesla Model S 60  - 94/97 (CTY/HWY) miles on fully charged battery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66D1-5DE7-4114-BFD9-62C773C4BA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0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66D1-5DE7-4114-BFD9-62C773C4BA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3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66D1-5DE7-4114-BFD9-62C773C4BA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9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F37DCD-C161-484A-B394-D49D3F1A0A57}" type="slidenum">
              <a:rPr lang="hu-HU" altLang="en-US"/>
              <a:pPr eaLnBrk="1" hangingPunct="1"/>
              <a:t>29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3524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1947AA-BD1D-4A8F-8F31-C3478D088527}" type="slidenum">
              <a:rPr lang="hu-HU" altLang="en-US"/>
              <a:pPr eaLnBrk="1" hangingPunct="1"/>
              <a:t>31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62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5457F8-CD20-4A7A-BE7F-FB5DEF150600}" type="slidenum">
              <a:rPr lang="hu-HU" altLang="en-US"/>
              <a:pPr eaLnBrk="1" hangingPunct="1"/>
              <a:t>32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6199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883CA0-4AE2-4F44-A394-4A73ED6008EE}" type="slidenum">
              <a:rPr lang="hu-HU" altLang="en-US"/>
              <a:pPr eaLnBrk="1" hangingPunct="1"/>
              <a:t>33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5264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 constraints, </a:t>
            </a:r>
            <a:r>
              <a:rPr lang="en-US" smtClean="0"/>
              <a:t>change</a:t>
            </a:r>
            <a:r>
              <a:rPr lang="en-US" baseline="0" smtClean="0"/>
              <a:t>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5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89225"/>
            <a:ext cx="6400800" cy="15779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3" descr="\\dcshome.cs.illinois.edu\chelrege\My Documents\Graphics\Illinois Logo\one_color_reverse\no_trademark\wordmark_vert_reverse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28600" y="5271677"/>
            <a:ext cx="1828800" cy="587828"/>
          </a:xfrm>
          <a:prstGeom prst="rect">
            <a:avLst/>
          </a:prstGeom>
          <a:noFill/>
        </p:spPr>
      </p:pic>
      <p:pic>
        <p:nvPicPr>
          <p:cNvPr id="8" name="Picture 8" descr="\\cts-file-01.engr.illinois.edu\Information_Trust_Institute\JAMS\Centers and Research areas\TCIPG\Images and Logos\WSU logos\reverse_wsuSig4cW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086975" y="5287090"/>
            <a:ext cx="1828050" cy="696266"/>
          </a:xfrm>
          <a:prstGeom prst="rect">
            <a:avLst/>
          </a:prstGeom>
          <a:noFill/>
        </p:spPr>
      </p:pic>
      <p:pic>
        <p:nvPicPr>
          <p:cNvPr id="9" name="Picture 10" descr="\\cts-file-01.engr.illinois.edu\Information_Trust_Institute\JAMS\Centers and Research areas\TCIPG\Images and Logos\Cornell logos\reverse_Cornell_seal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956915" y="5261317"/>
            <a:ext cx="640080" cy="640080"/>
          </a:xfrm>
          <a:prstGeom prst="rect">
            <a:avLst/>
          </a:prstGeom>
          <a:noFill/>
        </p:spPr>
      </p:pic>
      <p:pic>
        <p:nvPicPr>
          <p:cNvPr id="10" name="Picture 11" descr="\\cts-file-01.engr.illinois.edu\Information_Trust_Institute\JAMS\Centers and Research areas\TCIPG\Images and Logos\Dartmouth logos\reverse_Dartmouth_Shield_High-res.pn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547004" y="5261368"/>
            <a:ext cx="601903" cy="639978"/>
          </a:xfrm>
          <a:prstGeom prst="rect">
            <a:avLst/>
          </a:prstGeom>
          <a:noFill/>
        </p:spPr>
      </p:pic>
      <p:pic>
        <p:nvPicPr>
          <p:cNvPr id="11" name="Picture 12" descr="\\cts-file-01.engr.illinois.edu\Information_Trust_Institute\JAMS\Centers and Research areas\TCIPG\Images and Logos\UC Davis logos\reverse_ucdavis_logo_black.png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3638632" y="5423136"/>
            <a:ext cx="1828557" cy="316442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>
          <a:xfrm>
            <a:off x="-76200" y="6046304"/>
            <a:ext cx="93268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76200" y="5145156"/>
            <a:ext cx="93268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7" descr="dhsseal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0914" y="6128658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9" descr="DOE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6714" y="6128658"/>
            <a:ext cx="640080" cy="6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7" descr="dhsseal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914" y="6150430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DO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714" y="6150430"/>
            <a:ext cx="640080" cy="6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1630"/>
            <a:ext cx="8229600" cy="677108"/>
          </a:xfrm>
          <a:prstGeom prst="rect">
            <a:avLst/>
          </a:prstGeom>
        </p:spPr>
        <p:txBody>
          <a:bodyPr vert="horz" lIns="91440" tIns="91440" rIns="91440" bIns="9144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7044"/>
            <a:ext cx="8229600" cy="505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52940" y="6404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|  </a:t>
            </a:r>
            <a:fld id="{1E87109B-8A3F-4464-BCBE-41665EE916C7}" type="slidenum">
              <a:rPr kumimoji="0" lang="en-US" sz="1200" b="0" i="0" u="none" strike="noStrike" kern="1200" cap="all" spc="0" normalizeH="0" baseline="0" noProof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10" descr="PPT-Graphic_TCIPG-ur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8992" y="6496876"/>
            <a:ext cx="731460" cy="243820"/>
          </a:xfrm>
          <a:prstGeom prst="rect">
            <a:avLst/>
          </a:prstGeom>
        </p:spPr>
      </p:pic>
      <p:pic>
        <p:nvPicPr>
          <p:cNvPr id="12" name="Picture 11" descr="PPT-Graphic_TCIPG-Name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5212392" y="6501536"/>
            <a:ext cx="3779208" cy="243820"/>
          </a:xfrm>
          <a:prstGeom prst="rect">
            <a:avLst/>
          </a:prstGeom>
        </p:spPr>
      </p:pic>
      <p:pic>
        <p:nvPicPr>
          <p:cNvPr id="7" name="Picture 6" descr="blue_TCIPlogo_RGB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6200" y="6160008"/>
            <a:ext cx="608838" cy="6217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4.e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0.png"/><Relationship Id="rId9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7.png"/><Relationship Id="rId10" Type="http://schemas.openxmlformats.org/officeDocument/2006/relationships/image" Target="../media/image46.e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68.emf"/><Relationship Id="rId26" Type="http://schemas.openxmlformats.org/officeDocument/2006/relationships/image" Target="../media/image70.jpeg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57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59.e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64.e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61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66.emf"/><Relationship Id="rId22" Type="http://schemas.openxmlformats.org/officeDocument/2006/relationships/image" Target="../media/image58.emf"/><Relationship Id="rId27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8.png"/><Relationship Id="rId4" Type="http://schemas.openxmlformats.org/officeDocument/2006/relationships/image" Target="../media/image7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4156"/>
            <a:ext cx="7772400" cy="1169551"/>
          </a:xfrm>
        </p:spPr>
        <p:txBody>
          <a:bodyPr/>
          <a:lstStyle/>
          <a:p>
            <a:pPr eaLnBrk="1" hangingPunct="1"/>
            <a:r>
              <a:rPr lang="en-US" b="1" dirty="0" smtClean="0"/>
              <a:t>Trustworthy Cyber-Physical Infrastructure for Electrical Vehicles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525" y="3810000"/>
            <a:ext cx="6629400" cy="9906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dirty="0" smtClean="0"/>
              <a:t>K</a:t>
            </a:r>
            <a:r>
              <a:rPr lang="en-US" b="1" dirty="0" smtClean="0"/>
              <a:t>lara Nahrstedt</a:t>
            </a:r>
          </a:p>
          <a:p>
            <a:pPr algn="r" eaLnBrk="1" hangingPunct="1"/>
            <a:r>
              <a:rPr lang="en-US" sz="2000" dirty="0" smtClean="0"/>
              <a:t>University of Illinois at Urbana-Champaign</a:t>
            </a:r>
          </a:p>
        </p:txBody>
      </p:sp>
      <p:pic>
        <p:nvPicPr>
          <p:cNvPr id="4098" name="Picture 2" descr="Electric Cars, Not a Luxury Any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2" y="104775"/>
            <a:ext cx="2224566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ectric-ca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66" y="366712"/>
            <a:ext cx="2793341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coautoninja.com/wp-content/uploads/2009/08/nissan-leaf-electric-vehic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4158" y="104775"/>
            <a:ext cx="2514042" cy="167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Charging - Static Wireless Charging (1)</a:t>
            </a:r>
            <a:endParaRPr lang="en-US" dirty="0"/>
          </a:p>
        </p:txBody>
      </p:sp>
      <p:pic>
        <p:nvPicPr>
          <p:cNvPr id="5122" name="Picture 2" descr="http://ts1.mm.bing.net/th?id=HN.608054660999677268&amp;pid=15.1&amp;P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00848"/>
            <a:ext cx="3359023" cy="22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1.mm.bing.net/th?id=HN.608017874605967184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ecofriend.com/wp-content/uploads/2012/07/bad_about_wireless_electric_vehicle_charging_47y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3810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lectric vehicles can be charged when parked over small magnetic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4844"/>
            <a:ext cx="4343400" cy="23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Wireless Charging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7044"/>
            <a:ext cx="4038600" cy="537375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Technology: ICET – Inductive Contactless Energy Transfer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Challenges: weak coupling factor, lower efficiency, high magnetizing </a:t>
            </a:r>
          </a:p>
          <a:p>
            <a:r>
              <a:rPr lang="en-US" b="1" dirty="0"/>
              <a:t>S</a:t>
            </a:r>
            <a:r>
              <a:rPr lang="en-US" b="1" dirty="0" smtClean="0"/>
              <a:t>olution: bidirectional inductive contactless energy transfer (CET)</a:t>
            </a:r>
          </a:p>
          <a:p>
            <a:r>
              <a:rPr lang="en-US" dirty="0" smtClean="0"/>
              <a:t>CET systems used for</a:t>
            </a:r>
          </a:p>
          <a:p>
            <a:pPr lvl="1"/>
            <a:r>
              <a:rPr lang="en-US" dirty="0" smtClean="0"/>
              <a:t>Sensor actuators (microwatt power range) </a:t>
            </a:r>
          </a:p>
          <a:p>
            <a:pPr lvl="1"/>
            <a:r>
              <a:rPr lang="en-US" dirty="0" smtClean="0"/>
              <a:t>EVs (hundreds kilowatts) </a:t>
            </a:r>
          </a:p>
          <a:p>
            <a:r>
              <a:rPr lang="en-US" dirty="0" smtClean="0"/>
              <a:t>Current efficiency of ICET</a:t>
            </a:r>
          </a:p>
          <a:p>
            <a:pPr lvl="1"/>
            <a:r>
              <a:rPr lang="en-US" dirty="0" smtClean="0"/>
              <a:t>80-95% for 10-40cm distance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5" name="Picture 2" descr="http://www.automotiveworld.com/wp-content/uploads/2014/07/Wireless-Char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36" y="1905001"/>
            <a:ext cx="4545563" cy="34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Wireless Charging 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Challenge: People are concerned regarding safety </a:t>
            </a:r>
          </a:p>
          <a:p>
            <a:pPr lvl="1"/>
            <a:r>
              <a:rPr lang="en-US" dirty="0" smtClean="0"/>
              <a:t>Electric power is transferred through air</a:t>
            </a:r>
          </a:p>
          <a:p>
            <a:pPr lvl="1"/>
            <a:r>
              <a:rPr lang="en-US" dirty="0" smtClean="0"/>
              <a:t>Tests are going on at ORNL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Challenge: Long and Trusted Charging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 descr="http://blacklemag.com/wp-content/uploads/2013/02/evoasis-charging-station-p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5332207" cy="35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Charging - Dynamic Wireless Charging (1) </a:t>
            </a:r>
            <a:endParaRPr lang="en-US" dirty="0"/>
          </a:p>
        </p:txBody>
      </p:sp>
      <p:pic>
        <p:nvPicPr>
          <p:cNvPr id="6146" name="Picture 2" descr="http://ecofriend.com/wp-content/uploads/2012/07/volvo_wireless_charging_for_electric_cars_6s3s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489857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g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32" y="3397250"/>
            <a:ext cx="45275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91062" y="5867400"/>
            <a:ext cx="39957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sz="700" dirty="0"/>
              <a:t>Wu, H.H.; Gilchrist, A.; Sealy, K.; Israelsen, P.; Muhs, J.</a:t>
            </a:r>
            <a:r>
              <a:rPr lang="en-US" altLang="en-US" sz="700" dirty="0"/>
              <a:t>, ``A review on inductive charging for electric vehicles,’’ </a:t>
            </a:r>
            <a:r>
              <a:rPr lang="en-US" altLang="en-US" sz="700" i="1" dirty="0"/>
              <a:t>in Proc. of IEEE IEMDC 2011</a:t>
            </a:r>
          </a:p>
          <a:p>
            <a:pPr eaLnBrk="1" hangingPunct="1"/>
            <a:endParaRPr lang="hu-HU" altLang="en-US" sz="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2054" y="3200399"/>
            <a:ext cx="3374572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Smaller battery</a:t>
            </a:r>
          </a:p>
          <a:p>
            <a:pPr lvl="1"/>
            <a:r>
              <a:rPr lang="en-US" dirty="0" smtClean="0"/>
              <a:t>Cheaper EV</a:t>
            </a:r>
          </a:p>
          <a:p>
            <a:pPr lvl="1"/>
            <a:r>
              <a:rPr lang="en-US" dirty="0" smtClean="0"/>
              <a:t>Extended driving range</a:t>
            </a:r>
          </a:p>
          <a:p>
            <a:pPr lvl="1"/>
            <a:r>
              <a:rPr lang="en-US" dirty="0" smtClean="0"/>
              <a:t>Extended battery lifetime </a:t>
            </a:r>
          </a:p>
          <a:p>
            <a:pPr lvl="1"/>
            <a:r>
              <a:rPr lang="en-US" dirty="0" smtClean="0"/>
              <a:t>Reduced anxiety</a:t>
            </a:r>
          </a:p>
          <a:p>
            <a:pPr lvl="1"/>
            <a:r>
              <a:rPr lang="en-US" dirty="0" smtClean="0"/>
              <a:t>Energy efficiency</a:t>
            </a:r>
          </a:p>
          <a:p>
            <a:pPr lvl="1"/>
            <a:r>
              <a:rPr lang="en-US" dirty="0" smtClean="0"/>
              <a:t>Comfort</a:t>
            </a:r>
          </a:p>
          <a:p>
            <a:pPr lvl="1"/>
            <a:r>
              <a:rPr lang="en-US" dirty="0" smtClean="0"/>
              <a:t>Increased mobility</a:t>
            </a:r>
          </a:p>
          <a:p>
            <a:pPr lvl="1"/>
            <a:r>
              <a:rPr lang="en-US" dirty="0" smtClean="0"/>
              <a:t>No visual pollution 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041571" y="1249468"/>
            <a:ext cx="3102429" cy="195093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Cons</a:t>
            </a:r>
          </a:p>
          <a:p>
            <a:pPr lvl="1"/>
            <a:r>
              <a:rPr lang="en-US" smtClean="0"/>
              <a:t>Expensive infrastructure</a:t>
            </a:r>
          </a:p>
          <a:p>
            <a:r>
              <a:rPr lang="en-US" smtClean="0"/>
              <a:t>Use Cases</a:t>
            </a:r>
          </a:p>
          <a:p>
            <a:pPr lvl="1"/>
            <a:r>
              <a:rPr lang="en-US" altLang="en-US" smtClean="0"/>
              <a:t>Urban environments</a:t>
            </a:r>
          </a:p>
          <a:p>
            <a:pPr lvl="1"/>
            <a:r>
              <a:rPr lang="en-US" altLang="en-US" smtClean="0"/>
              <a:t>Long distance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29762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Wireless Charging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Challenge: Impact on EV speed</a:t>
            </a:r>
          </a:p>
          <a:p>
            <a:pPr lvl="1"/>
            <a:r>
              <a:rPr lang="en-US" dirty="0" smtClean="0"/>
              <a:t>if we have 2 m long coils of 20 KW, one needs to go slowly at 36 km/h</a:t>
            </a:r>
          </a:p>
          <a:p>
            <a:pPr lvl="1"/>
            <a:r>
              <a:rPr lang="en-US" dirty="0" smtClean="0"/>
              <a:t>If one goes at 108km/h, one has only 200ms charging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Challenge:  Impact on Power Grid </a:t>
            </a:r>
          </a:p>
          <a:p>
            <a:pPr lvl="1"/>
            <a:r>
              <a:rPr lang="en-US" dirty="0" smtClean="0"/>
              <a:t>Simulation study by FABRIC project: </a:t>
            </a:r>
          </a:p>
          <a:p>
            <a:pPr lvl="2"/>
            <a:r>
              <a:rPr lang="en-US" dirty="0" smtClean="0"/>
              <a:t>If one considers average 10 EV/km/lane over 1 hour with 500 simulated EVs with max capacity 30 EV/km/lane, then one can achieve  2-8 MW load demand</a:t>
            </a:r>
          </a:p>
          <a:p>
            <a:pPr lvl="2"/>
            <a:r>
              <a:rPr lang="en-US" dirty="0" smtClean="0"/>
              <a:t>We will need energy storage system  if demand fluctuation which will be the case</a:t>
            </a:r>
          </a:p>
          <a:p>
            <a:pPr lvl="2"/>
            <a:r>
              <a:rPr lang="en-US" dirty="0" smtClean="0"/>
              <a:t>Energy storage systems can minimize demand variability</a:t>
            </a:r>
          </a:p>
          <a:p>
            <a:pPr lvl="3"/>
            <a:r>
              <a:rPr lang="en-US" dirty="0" smtClean="0"/>
              <a:t>Overall peak load reduction will be less expensive </a:t>
            </a:r>
          </a:p>
          <a:p>
            <a:pPr lvl="2"/>
            <a:r>
              <a:rPr lang="en-US" dirty="0" smtClean="0"/>
              <a:t>Load shaping and shaving is needed!!!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Wireless Charging 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8738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Further Challenges: </a:t>
            </a:r>
          </a:p>
          <a:p>
            <a:pPr lvl="1"/>
            <a:r>
              <a:rPr lang="en-US" dirty="0" smtClean="0"/>
              <a:t>Communication latency</a:t>
            </a:r>
          </a:p>
          <a:p>
            <a:pPr lvl="1"/>
            <a:r>
              <a:rPr lang="en-US" dirty="0" smtClean="0"/>
              <a:t>Infrastructure issues for Power grid distribution </a:t>
            </a:r>
          </a:p>
          <a:p>
            <a:pPr lvl="1"/>
            <a:r>
              <a:rPr lang="en-US" dirty="0" smtClean="0"/>
              <a:t>Coil sequencing </a:t>
            </a:r>
          </a:p>
          <a:p>
            <a:r>
              <a:rPr lang="en-US" dirty="0" smtClean="0"/>
              <a:t>Electric roads may need solar panels next to the road to provide electricity  </a:t>
            </a:r>
          </a:p>
        </p:txBody>
      </p:sp>
      <p:pic>
        <p:nvPicPr>
          <p:cNvPr id="9220" name="Picture 4" descr="http://thumbs.dreamstime.com/x/solar-panels-to-produce-electricity-14259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442905" cy="19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atalogorigin.wlimg.com/1/370191/full-images/solar-street-lights-7704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10" y="887308"/>
            <a:ext cx="3390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Electrification of Road Infrastructure (1)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ORNL is conducting </a:t>
            </a:r>
            <a:r>
              <a:rPr lang="en-US" dirty="0" smtClean="0">
                <a:solidFill>
                  <a:srgbClr val="FF0000"/>
                </a:solidFill>
              </a:rPr>
              <a:t>dynamic roadway projections </a:t>
            </a:r>
          </a:p>
          <a:p>
            <a:pPr lvl="1"/>
            <a:r>
              <a:rPr lang="en-US" dirty="0" smtClean="0"/>
              <a:t>Estimate cost and impacts for </a:t>
            </a:r>
            <a:r>
              <a:rPr lang="en-US" dirty="0" smtClean="0">
                <a:solidFill>
                  <a:srgbClr val="FF0000"/>
                </a:solidFill>
              </a:rPr>
              <a:t>electric roadway </a:t>
            </a:r>
            <a:r>
              <a:rPr lang="en-US" dirty="0" smtClean="0"/>
              <a:t>given</a:t>
            </a:r>
          </a:p>
          <a:p>
            <a:pPr lvl="2"/>
            <a:r>
              <a:rPr lang="en-US" dirty="0" smtClean="0"/>
              <a:t>Current vehicle information from supporting lab data</a:t>
            </a:r>
          </a:p>
          <a:p>
            <a:pPr lvl="2"/>
            <a:r>
              <a:rPr lang="en-US" dirty="0" smtClean="0"/>
              <a:t>Current electric vehicles</a:t>
            </a:r>
          </a:p>
          <a:p>
            <a:pPr lvl="1"/>
            <a:r>
              <a:rPr lang="en-US" dirty="0" smtClean="0"/>
              <a:t>Estimate cost and impact for electrified roadway given</a:t>
            </a:r>
          </a:p>
          <a:p>
            <a:pPr lvl="2"/>
            <a:r>
              <a:rPr lang="en-US" dirty="0" smtClean="0"/>
              <a:t>40 miles per hour vehicular speed</a:t>
            </a:r>
          </a:p>
          <a:p>
            <a:pPr lvl="2"/>
            <a:r>
              <a:rPr lang="en-US" dirty="0" smtClean="0"/>
              <a:t>Charging pads with 11 KW for small vehicle to keep it charged</a:t>
            </a:r>
          </a:p>
          <a:p>
            <a:r>
              <a:rPr lang="en-US" dirty="0" smtClean="0"/>
              <a:t>First Results of Projections for Atlanta </a:t>
            </a:r>
          </a:p>
          <a:p>
            <a:pPr lvl="1"/>
            <a:r>
              <a:rPr lang="en-US" dirty="0" smtClean="0"/>
              <a:t>If we consider 25-30KW, estimated 30% lane coverage, it would cost $2.8M per Mile of electrified road per lane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Electrification of Road Infrastructure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Challenges: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Cost of dynamic WPT on vehicle</a:t>
            </a:r>
          </a:p>
          <a:p>
            <a:pPr lvl="2"/>
            <a:r>
              <a:rPr lang="en-US" dirty="0" smtClean="0"/>
              <a:t>What is the impact of WPT on vehicle (size of battery)?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do we pay for road electrification? </a:t>
            </a:r>
          </a:p>
          <a:p>
            <a:pPr lvl="2"/>
            <a:r>
              <a:rPr lang="en-US" dirty="0" smtClean="0"/>
              <a:t>Road use cases – toll roads, taxes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Where do we place charging pads? </a:t>
            </a:r>
          </a:p>
          <a:p>
            <a:pPr lvl="2"/>
            <a:r>
              <a:rPr lang="en-US" dirty="0"/>
              <a:t>Case study – I-75 South </a:t>
            </a:r>
            <a:r>
              <a:rPr lang="en-US" dirty="0" smtClean="0"/>
              <a:t>Atlanta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61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Electrification of Road Infrastructure 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48" y="898738"/>
            <a:ext cx="8229600" cy="50566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Challenges for Wireless Charging: </a:t>
            </a:r>
          </a:p>
          <a:p>
            <a:pPr lvl="1"/>
            <a:r>
              <a:rPr lang="en-US" dirty="0" smtClean="0"/>
              <a:t>Road material for on-the-road charging </a:t>
            </a:r>
          </a:p>
          <a:p>
            <a:pPr lvl="1"/>
            <a:r>
              <a:rPr lang="en-US" dirty="0" smtClean="0"/>
              <a:t>How do we deal with water, snow, sand, ice, clay,  </a:t>
            </a:r>
            <a:r>
              <a:rPr lang="en-US" dirty="0" err="1" smtClean="0"/>
              <a:t>etc</a:t>
            </a:r>
            <a:r>
              <a:rPr lang="en-US" dirty="0" smtClean="0"/>
              <a:t> on roads? </a:t>
            </a:r>
          </a:p>
          <a:p>
            <a:pPr lvl="2"/>
            <a:r>
              <a:rPr lang="en-US" dirty="0" smtClean="0"/>
              <a:t>There is loss when roads are wet. (Wet road causes electromagnetic loss) </a:t>
            </a:r>
          </a:p>
          <a:p>
            <a:pPr lvl="2"/>
            <a:r>
              <a:rPr lang="en-US" dirty="0" smtClean="0"/>
              <a:t>We need </a:t>
            </a:r>
            <a:r>
              <a:rPr lang="en-US" dirty="0" smtClean="0">
                <a:solidFill>
                  <a:srgbClr val="FF0000"/>
                </a:solidFill>
              </a:rPr>
              <a:t>different material to minimize loss </a:t>
            </a:r>
            <a:r>
              <a:rPr lang="en-US" dirty="0" smtClean="0"/>
              <a:t>even in wet conditions.  </a:t>
            </a:r>
          </a:p>
          <a:p>
            <a:pPr lvl="1"/>
            <a:r>
              <a:rPr lang="en-US" dirty="0" smtClean="0"/>
              <a:t>How do we deal with structural integrity of road? </a:t>
            </a:r>
          </a:p>
          <a:p>
            <a:pPr lvl="2"/>
            <a:r>
              <a:rPr lang="en-US" dirty="0" smtClean="0"/>
              <a:t>Roads can crack, have rutting problems</a:t>
            </a:r>
          </a:p>
          <a:p>
            <a:pPr lvl="2"/>
            <a:r>
              <a:rPr lang="en-US" dirty="0" smtClean="0"/>
              <a:t>We need devices to </a:t>
            </a:r>
            <a:r>
              <a:rPr lang="en-US" dirty="0" smtClean="0">
                <a:solidFill>
                  <a:srgbClr val="FF0000"/>
                </a:solidFill>
              </a:rPr>
              <a:t>test roads for structural integrity</a:t>
            </a:r>
            <a:r>
              <a:rPr lang="en-US" dirty="0" smtClean="0"/>
              <a:t>. </a:t>
            </a:r>
          </a:p>
          <a:p>
            <a:pPr lvl="1"/>
            <a:endParaRPr lang="en-US" dirty="0"/>
          </a:p>
        </p:txBody>
      </p:sp>
      <p:pic>
        <p:nvPicPr>
          <p:cNvPr id="12290" name="Picture 2" descr="Figure 3: Outside wheelpath ru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48200"/>
            <a:ext cx="1981200" cy="15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144626"/>
            <a:ext cx="451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KTH Smart Road Infrastructure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415772"/>
          </a:xfrm>
        </p:spPr>
        <p:txBody>
          <a:bodyPr/>
          <a:lstStyle/>
          <a:p>
            <a:r>
              <a:rPr lang="en-US" dirty="0" smtClean="0"/>
              <a:t>Electro-Mobility Impact on  Power Grid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044"/>
            <a:ext cx="8229600" cy="5526156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</a:t>
            </a:r>
          </a:p>
          <a:p>
            <a:r>
              <a:rPr lang="en-US" dirty="0" smtClean="0"/>
              <a:t>Challenges of EVs Physical Infrastructure</a:t>
            </a:r>
          </a:p>
          <a:p>
            <a:pPr lvl="1"/>
            <a:r>
              <a:rPr lang="en-US" dirty="0" smtClean="0"/>
              <a:t>Wireless charging </a:t>
            </a:r>
          </a:p>
          <a:p>
            <a:pPr lvl="1"/>
            <a:r>
              <a:rPr lang="en-US" dirty="0" smtClean="0"/>
              <a:t>Electrification of roads</a:t>
            </a:r>
          </a:p>
          <a:p>
            <a:r>
              <a:rPr lang="en-US" dirty="0" smtClean="0"/>
              <a:t>Challenges of Cyber Infrastructure </a:t>
            </a:r>
          </a:p>
          <a:p>
            <a:pPr lvl="1"/>
            <a:r>
              <a:rPr lang="en-US" dirty="0" smtClean="0"/>
              <a:t>Trustworthy EV’s data collection for energy management</a:t>
            </a:r>
          </a:p>
          <a:p>
            <a:pPr lvl="1"/>
            <a:r>
              <a:rPr lang="en-US" dirty="0"/>
              <a:t>Placement of EVs charging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Conclusions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6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Cyber-Physical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Road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Sensors</a:t>
            </a:r>
            <a:r>
              <a:rPr lang="en-US" dirty="0" smtClean="0"/>
              <a:t> on/in the roads (coils) in case of  dynamic wireless charging, signaling, other road functions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Road Side Units (RSU) </a:t>
            </a:r>
            <a:r>
              <a:rPr lang="en-US" dirty="0" smtClean="0"/>
              <a:t>next to the road for capturing, processing and communicating wirelessly sensory information (cell towers, wireless access and processing points) </a:t>
            </a:r>
          </a:p>
          <a:p>
            <a:r>
              <a:rPr lang="en-US" b="1" dirty="0" smtClean="0"/>
              <a:t>EV Car: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Mobile smart meter </a:t>
            </a:r>
            <a:r>
              <a:rPr lang="en-US" dirty="0" smtClean="0"/>
              <a:t>to measure charging levels and usage levels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Other sensors </a:t>
            </a:r>
            <a:r>
              <a:rPr lang="en-US" dirty="0" smtClean="0"/>
              <a:t>monitoring other functions of car services</a:t>
            </a:r>
          </a:p>
          <a:p>
            <a:r>
              <a:rPr lang="en-US" b="1" dirty="0" smtClean="0"/>
              <a:t>Power Grid Utility: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Cloud computing and storage</a:t>
            </a:r>
            <a:r>
              <a:rPr lang="en-US" dirty="0" smtClean="0"/>
              <a:t> to store and process all the sensory information and provide power grid services </a:t>
            </a:r>
          </a:p>
          <a:p>
            <a:r>
              <a:rPr lang="en-US" b="1" dirty="0" smtClean="0"/>
              <a:t>Road Services and 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Party Services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Cloud computing and storage </a:t>
            </a:r>
            <a:r>
              <a:rPr lang="en-US" dirty="0" smtClean="0"/>
              <a:t>to store, process and share related contextual information offered in conjunction with power grid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108"/>
          </a:xfrm>
        </p:spPr>
        <p:txBody>
          <a:bodyPr/>
          <a:lstStyle/>
          <a:p>
            <a:r>
              <a:rPr lang="en-US" dirty="0" smtClean="0"/>
              <a:t>Impact on Power Grid –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044"/>
            <a:ext cx="8229600" cy="54499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Challenge: Provide IT Services </a:t>
            </a:r>
            <a:r>
              <a:rPr lang="en-US" dirty="0" smtClean="0"/>
              <a:t>in Power Grid for EVs</a:t>
            </a:r>
          </a:p>
          <a:p>
            <a:pPr lvl="1"/>
            <a:r>
              <a:rPr lang="en-US" dirty="0" smtClean="0"/>
              <a:t>Represent and Process Information via Algorithms towards </a:t>
            </a:r>
          </a:p>
          <a:p>
            <a:pPr lvl="2"/>
            <a:r>
              <a:rPr lang="en-US" dirty="0" smtClean="0"/>
              <a:t>Accurate range estimation </a:t>
            </a:r>
          </a:p>
          <a:p>
            <a:pPr lvl="2"/>
            <a:r>
              <a:rPr lang="en-US" dirty="0" smtClean="0"/>
              <a:t>Navigation  - Cooperative IT system allows for robust traveling via re-routing</a:t>
            </a:r>
          </a:p>
          <a:p>
            <a:pPr lvl="2"/>
            <a:r>
              <a:rPr lang="en-US" dirty="0" smtClean="0"/>
              <a:t>Assignment of charging stations </a:t>
            </a:r>
          </a:p>
          <a:p>
            <a:pPr lvl="2"/>
            <a:r>
              <a:rPr lang="en-US" dirty="0" smtClean="0"/>
              <a:t>Placement of charging stations and charging pads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Challenge: Enable Seamless Information Integration </a:t>
            </a:r>
            <a:r>
              <a:rPr lang="en-US" dirty="0" smtClean="0"/>
              <a:t>related to Power Grid Infrastructure, Trustworthy IT Infrastructure, EV Design, and Road Infrastructure (with wireless charging) </a:t>
            </a:r>
          </a:p>
          <a:p>
            <a:pPr lvl="1"/>
            <a:r>
              <a:rPr lang="en-US" dirty="0" smtClean="0"/>
              <a:t>Large number of sensors (EV, road, power grid, people)</a:t>
            </a:r>
          </a:p>
          <a:p>
            <a:pPr lvl="1"/>
            <a:r>
              <a:rPr lang="en-US" dirty="0" smtClean="0"/>
              <a:t>Different information representation </a:t>
            </a:r>
          </a:p>
          <a:p>
            <a:pPr lvl="1"/>
            <a:r>
              <a:rPr lang="en-US" dirty="0" smtClean="0"/>
              <a:t>Different communication technologies</a:t>
            </a:r>
          </a:p>
          <a:p>
            <a:pPr lvl="1"/>
            <a:r>
              <a:rPr lang="en-US" dirty="0" smtClean="0"/>
              <a:t>Different digital and energy storage capabilities </a:t>
            </a:r>
          </a:p>
          <a:p>
            <a:pPr lvl="1"/>
            <a:r>
              <a:rPr lang="en-US" dirty="0" smtClean="0"/>
              <a:t>Mobility issues</a:t>
            </a:r>
          </a:p>
          <a:p>
            <a:pPr lvl="1"/>
            <a:r>
              <a:rPr lang="en-US" dirty="0" smtClean="0"/>
              <a:t>Different security and privacy capabilities and demands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Power Grid  -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Challenges for Business Models: Big Data </a:t>
            </a:r>
            <a:endParaRPr lang="en-US" dirty="0" smtClean="0"/>
          </a:p>
          <a:p>
            <a:pPr lvl="2"/>
            <a:r>
              <a:rPr lang="en-US" dirty="0" smtClean="0"/>
              <a:t>Cost-benefit analysis</a:t>
            </a:r>
          </a:p>
          <a:p>
            <a:pPr lvl="2"/>
            <a:r>
              <a:rPr lang="en-US" dirty="0" smtClean="0"/>
              <a:t>Environmental life-cycle assessment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Challenges for Charging Concepts: Real-Time </a:t>
            </a:r>
          </a:p>
          <a:p>
            <a:pPr lvl="2"/>
            <a:r>
              <a:rPr lang="en-US" dirty="0" smtClean="0"/>
              <a:t>Vehicle authorization</a:t>
            </a:r>
          </a:p>
          <a:p>
            <a:pPr lvl="2"/>
            <a:r>
              <a:rPr lang="en-US" dirty="0" smtClean="0"/>
              <a:t>Charging profile negotiation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onitoring of power transfer while EV is over pads</a:t>
            </a:r>
          </a:p>
          <a:p>
            <a:pPr lvl="2"/>
            <a:r>
              <a:rPr lang="en-US" dirty="0" smtClean="0"/>
              <a:t>Billing and payment </a:t>
            </a:r>
          </a:p>
          <a:p>
            <a:pPr lvl="2"/>
            <a:r>
              <a:rPr lang="en-US" dirty="0" smtClean="0"/>
              <a:t>Coordination of WPT hardware with information control transmission </a:t>
            </a:r>
          </a:p>
        </p:txBody>
      </p:sp>
    </p:spTree>
    <p:extLst>
      <p:ext uri="{BB962C8B-B14F-4D97-AF65-F5344CB8AC3E}">
        <p14:creationId xmlns:p14="http://schemas.microsoft.com/office/powerpoint/2010/main" val="26745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Power Grid -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Challenge: Make available power grid information with high integrity to ensure: </a:t>
            </a:r>
          </a:p>
          <a:p>
            <a:pPr lvl="1"/>
            <a:r>
              <a:rPr lang="en-US" dirty="0" smtClean="0"/>
              <a:t>Power service continuity </a:t>
            </a:r>
          </a:p>
          <a:p>
            <a:pPr lvl="1"/>
            <a:r>
              <a:rPr lang="en-US" dirty="0" smtClean="0"/>
              <a:t>Flexibility and extendibility, </a:t>
            </a:r>
          </a:p>
          <a:p>
            <a:pPr lvl="1"/>
            <a:r>
              <a:rPr lang="en-US" dirty="0" smtClean="0"/>
              <a:t>Monitoring of demand growth</a:t>
            </a:r>
          </a:p>
          <a:p>
            <a:pPr lvl="1"/>
            <a:r>
              <a:rPr lang="en-US" dirty="0" smtClean="0"/>
              <a:t>Electrical efficiency</a:t>
            </a:r>
          </a:p>
          <a:p>
            <a:pPr lvl="1"/>
            <a:r>
              <a:rPr lang="en-US" dirty="0" smtClean="0"/>
              <a:t>Operational efficiency</a:t>
            </a:r>
          </a:p>
          <a:p>
            <a:pPr lvl="1"/>
            <a:r>
              <a:rPr lang="en-US" dirty="0" smtClean="0"/>
              <a:t>Power quality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Challenge: Deal with large power fluctuation </a:t>
            </a:r>
            <a:r>
              <a:rPr lang="en-US" dirty="0" smtClean="0"/>
              <a:t>due to power transfer design, effect of traffic conditions</a:t>
            </a:r>
          </a:p>
          <a:p>
            <a:pPr lvl="2"/>
            <a:r>
              <a:rPr lang="en-US" dirty="0" smtClean="0"/>
              <a:t>Deal with Variable number of vehicles in lanes in case of WPT</a:t>
            </a:r>
          </a:p>
        </p:txBody>
      </p:sp>
    </p:spTree>
    <p:extLst>
      <p:ext uri="{BB962C8B-B14F-4D97-AF65-F5344CB8AC3E}">
        <p14:creationId xmlns:p14="http://schemas.microsoft.com/office/powerpoint/2010/main" val="39637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630"/>
            <a:ext cx="8686800" cy="677108"/>
          </a:xfrm>
        </p:spPr>
        <p:txBody>
          <a:bodyPr/>
          <a:lstStyle/>
          <a:p>
            <a:r>
              <a:rPr lang="en-US" dirty="0" smtClean="0"/>
              <a:t>Impact on Power Grid -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8768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Vehicle-to-Grid Communication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Challenges: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Real-time Digital Communication of Status/Control Information </a:t>
            </a:r>
          </a:p>
          <a:p>
            <a:pPr lvl="2"/>
            <a:r>
              <a:rPr lang="en-US" dirty="0" smtClean="0"/>
              <a:t>Availability and integrity of information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Real-time Authentication</a:t>
            </a:r>
          </a:p>
          <a:p>
            <a:pPr lvl="2"/>
            <a:r>
              <a:rPr lang="en-US" dirty="0" smtClean="0"/>
              <a:t>Identification, authorization, authentication, verification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Location Privacy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http://www.seminarsonly.com/electronics/Vehicle-to-Grid%20V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43" y="2057400"/>
            <a:ext cx="4876800" cy="29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65881"/>
            <a:ext cx="8736013" cy="1169551"/>
          </a:xfrm>
        </p:spPr>
        <p:txBody>
          <a:bodyPr/>
          <a:lstStyle/>
          <a:p>
            <a:r>
              <a:rPr lang="en-US" altLang="en-US" dirty="0" smtClean="0"/>
              <a:t>Interesting Problem - Real-Time Authentication</a:t>
            </a:r>
            <a:endParaRPr lang="hu-H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2450" y="6308725"/>
            <a:ext cx="531813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1FFB6-7A65-45D1-AB1B-D2447CD0F158}" type="slidenum">
              <a:rPr lang="hu-HU" altLang="en-US">
                <a:solidFill>
                  <a:schemeClr val="bg1"/>
                </a:solidFill>
              </a:rPr>
              <a:pPr eaLnBrk="1" hangingPunct="1"/>
              <a:t>25</a:t>
            </a:fld>
            <a:endParaRPr lang="hu-HU" altLang="en-US">
              <a:solidFill>
                <a:schemeClr val="bg1"/>
              </a:solidFill>
            </a:endParaRPr>
          </a:p>
        </p:txBody>
      </p:sp>
      <p:grpSp>
        <p:nvGrpSpPr>
          <p:cNvPr id="18437" name="Group 18"/>
          <p:cNvGrpSpPr>
            <a:grpSpLocks/>
          </p:cNvGrpSpPr>
          <p:nvPr/>
        </p:nvGrpSpPr>
        <p:grpSpPr bwMode="auto">
          <a:xfrm>
            <a:off x="2411413" y="2492375"/>
            <a:ext cx="4137025" cy="2089150"/>
            <a:chOff x="457200" y="2683411"/>
            <a:chExt cx="4712741" cy="2448684"/>
          </a:xfrm>
        </p:grpSpPr>
        <p:sp>
          <p:nvSpPr>
            <p:cNvPr id="6" name="Rounded Rectangle 5"/>
            <p:cNvSpPr/>
            <p:nvPr/>
          </p:nvSpPr>
          <p:spPr>
            <a:xfrm>
              <a:off x="808033" y="4356183"/>
              <a:ext cx="963887" cy="7591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Pad Owner 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735864" y="4356183"/>
              <a:ext cx="963888" cy="7591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Pad Owner B</a:t>
              </a:r>
            </a:p>
          </p:txBody>
        </p:sp>
        <p:pic>
          <p:nvPicPr>
            <p:cNvPr id="18444" name="Picture 7" descr="ca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870" y="3752358"/>
              <a:ext cx="1201270" cy="47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808033" y="2683411"/>
              <a:ext cx="3891719" cy="4205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Charging Service Provider (CSP)</a:t>
              </a:r>
            </a:p>
          </p:txBody>
        </p:sp>
        <p:cxnSp>
          <p:nvCxnSpPr>
            <p:cNvPr id="10" name="Straight Arrow Connector 9"/>
            <p:cNvCxnSpPr>
              <a:endCxn id="6" idx="3"/>
            </p:cNvCxnSpPr>
            <p:nvPr/>
          </p:nvCxnSpPr>
          <p:spPr>
            <a:xfrm flipH="1">
              <a:off x="1771920" y="4222212"/>
              <a:ext cx="880701" cy="513554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7" idx="1"/>
            </p:cNvCxnSpPr>
            <p:nvPr/>
          </p:nvCxnSpPr>
          <p:spPr>
            <a:xfrm>
              <a:off x="2652621" y="4222212"/>
              <a:ext cx="1083243" cy="513554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9" idx="1"/>
              <a:endCxn id="6" idx="1"/>
            </p:cNvCxnSpPr>
            <p:nvPr/>
          </p:nvCxnSpPr>
          <p:spPr>
            <a:xfrm rot="10800000" flipV="1">
              <a:off x="808033" y="2893671"/>
              <a:ext cx="7234" cy="1842095"/>
            </a:xfrm>
            <a:prstGeom prst="curvedConnector3">
              <a:avLst>
                <a:gd name="adj1" fmla="val 6591323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9" idx="3"/>
              <a:endCxn id="7" idx="3"/>
            </p:cNvCxnSpPr>
            <p:nvPr/>
          </p:nvCxnSpPr>
          <p:spPr>
            <a:xfrm>
              <a:off x="4699752" y="2893671"/>
              <a:ext cx="7234" cy="1842095"/>
            </a:xfrm>
            <a:prstGeom prst="curvedConnector3">
              <a:avLst>
                <a:gd name="adj1" fmla="val 6903795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652621" y="3156029"/>
              <a:ext cx="0" cy="59542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451" name="Picture 14" descr="ftlaptop_charge_Vector_Clipar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082" y="4507960"/>
              <a:ext cx="624135" cy="62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15" descr="chovynz_money_bag_icon_black_white_line_art_scalable_vector_graphics_svg_inkscape_adobe_illustrator_clip_art_clipart_coloring_book_colouring-1979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995" y="3156940"/>
              <a:ext cx="470443" cy="5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16" descr="chovynz_money_bag_icon_black_white_line_art_scalable_vector_graphics_svg_inkscape_adobe_illustrator_clip_art_clipart_coloring_book_colouring-1979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498" y="3433762"/>
              <a:ext cx="470443" cy="5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17" descr="chovynz_money_bag_icon_black_white_line_art_scalable_vector_graphics_svg_inkscape_adobe_illustrator_clip_art_clipart_coloring_book_colouring-1979p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433762"/>
              <a:ext cx="470443" cy="5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Line Callout 2 22"/>
          <p:cNvSpPr/>
          <p:nvPr/>
        </p:nvSpPr>
        <p:spPr>
          <a:xfrm>
            <a:off x="216441" y="4703140"/>
            <a:ext cx="3384550" cy="1008063"/>
          </a:xfrm>
          <a:prstGeom prst="borderCallout2">
            <a:avLst>
              <a:gd name="adj1" fmla="val -4531"/>
              <a:gd name="adj2" fmla="val 44578"/>
              <a:gd name="adj3" fmla="val -87126"/>
              <a:gd name="adj4" fmla="val 51707"/>
              <a:gd name="adj5" fmla="val -108084"/>
              <a:gd name="adj6" fmla="val 101036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Subscribe to a CSP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Make monthly payment</a:t>
            </a:r>
          </a:p>
        </p:txBody>
      </p:sp>
      <p:sp>
        <p:nvSpPr>
          <p:cNvPr id="24" name="Line Callout 2 23"/>
          <p:cNvSpPr/>
          <p:nvPr/>
        </p:nvSpPr>
        <p:spPr>
          <a:xfrm>
            <a:off x="3276600" y="1125538"/>
            <a:ext cx="5472113" cy="790575"/>
          </a:xfrm>
          <a:prstGeom prst="borderCallout2">
            <a:avLst>
              <a:gd name="adj1" fmla="val 110911"/>
              <a:gd name="adj2" fmla="val 40588"/>
              <a:gd name="adj3" fmla="val 142258"/>
              <a:gd name="adj4" fmla="val 32289"/>
              <a:gd name="adj5" fmla="val 170775"/>
              <a:gd name="adj6" fmla="val 25759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Lucida Grande"/>
              <a:buChar char="-"/>
              <a:defRPr/>
            </a:pPr>
            <a:r>
              <a:rPr lang="en-US" dirty="0">
                <a:solidFill>
                  <a:schemeClr val="tx1"/>
                </a:solidFill>
              </a:rPr>
              <a:t>Manage subscribing EV’s information</a:t>
            </a:r>
          </a:p>
          <a:p>
            <a:pPr marL="285750" indent="-285750">
              <a:buFont typeface="Lucida Grande"/>
              <a:buChar char="-"/>
              <a:defRPr/>
            </a:pPr>
            <a:r>
              <a:rPr lang="en-US" dirty="0">
                <a:solidFill>
                  <a:schemeClr val="tx1"/>
                </a:solidFill>
              </a:rPr>
              <a:t>Bills the EVs monthly</a:t>
            </a:r>
          </a:p>
        </p:txBody>
      </p:sp>
      <p:sp>
        <p:nvSpPr>
          <p:cNvPr id="25" name="Line Callout 2 24"/>
          <p:cNvSpPr/>
          <p:nvPr/>
        </p:nvSpPr>
        <p:spPr>
          <a:xfrm>
            <a:off x="4596606" y="4763453"/>
            <a:ext cx="4537075" cy="1008063"/>
          </a:xfrm>
          <a:prstGeom prst="borderCallout2">
            <a:avLst>
              <a:gd name="adj1" fmla="val -4531"/>
              <a:gd name="adj2" fmla="val 44578"/>
              <a:gd name="adj3" fmla="val -4668"/>
              <a:gd name="adj4" fmla="val 35500"/>
              <a:gd name="adj5" fmla="val -17380"/>
              <a:gd name="adj6" fmla="val 26539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2000" dirty="0">
                <a:solidFill>
                  <a:schemeClr val="tx1"/>
                </a:solidFill>
              </a:rPr>
              <a:t>Operates charging pads</a:t>
            </a:r>
          </a:p>
          <a:p>
            <a:pPr marL="285750" indent="-285750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2000" dirty="0">
                <a:solidFill>
                  <a:schemeClr val="tx1"/>
                </a:solidFill>
              </a:rPr>
              <a:t>Receives energy from some utility</a:t>
            </a:r>
          </a:p>
        </p:txBody>
      </p:sp>
      <p:sp>
        <p:nvSpPr>
          <p:cNvPr id="26" name="Freeform 25"/>
          <p:cNvSpPr/>
          <p:nvPr/>
        </p:nvSpPr>
        <p:spPr>
          <a:xfrm>
            <a:off x="3325813" y="4583113"/>
            <a:ext cx="3109912" cy="171450"/>
          </a:xfrm>
          <a:custGeom>
            <a:avLst/>
            <a:gdLst>
              <a:gd name="connsiteX0" fmla="*/ 3108960 w 3108960"/>
              <a:gd name="connsiteY0" fmla="*/ 171450 h 171450"/>
              <a:gd name="connsiteX1" fmla="*/ 925830 w 3108960"/>
              <a:gd name="connsiteY1" fmla="*/ 137160 h 171450"/>
              <a:gd name="connsiteX2" fmla="*/ 0 w 3108960"/>
              <a:gd name="connsiteY2" fmla="*/ 0 h 171450"/>
              <a:gd name="connsiteX3" fmla="*/ 0 w 3108960"/>
              <a:gd name="connsiteY3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171450">
                <a:moveTo>
                  <a:pt x="3108960" y="171450"/>
                </a:moveTo>
                <a:cubicBezTo>
                  <a:pt x="2276475" y="168592"/>
                  <a:pt x="1443990" y="165735"/>
                  <a:pt x="925830" y="137160"/>
                </a:cubicBezTo>
                <a:cubicBezTo>
                  <a:pt x="407670" y="10858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" name="Rectangle 1"/>
          <p:cNvSpPr/>
          <p:nvPr/>
        </p:nvSpPr>
        <p:spPr>
          <a:xfrm>
            <a:off x="676864" y="5797150"/>
            <a:ext cx="83796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Hongyang</a:t>
            </a:r>
            <a:r>
              <a:rPr lang="en-US" sz="1100" dirty="0" smtClean="0"/>
              <a:t> Li, </a:t>
            </a:r>
            <a:r>
              <a:rPr lang="en-US" sz="1100" dirty="0" err="1" smtClean="0"/>
              <a:t>Gyorgy</a:t>
            </a:r>
            <a:r>
              <a:rPr lang="en-US" sz="1100" dirty="0" smtClean="0"/>
              <a:t> Dan, </a:t>
            </a:r>
            <a:r>
              <a:rPr lang="en-US" sz="1100" dirty="0" err="1" smtClean="0"/>
              <a:t>Klara</a:t>
            </a:r>
            <a:r>
              <a:rPr lang="en-US" sz="1100" dirty="0" smtClean="0"/>
              <a:t> </a:t>
            </a:r>
            <a:r>
              <a:rPr lang="en-US" sz="1100" dirty="0" err="1" smtClean="0"/>
              <a:t>Nahrstedt</a:t>
            </a:r>
            <a:r>
              <a:rPr lang="en-US" sz="1100" dirty="0" smtClean="0"/>
              <a:t>, “PORTUNES: Privacy-Preserving </a:t>
            </a:r>
            <a:r>
              <a:rPr lang="en-US" sz="1100" dirty="0"/>
              <a:t>Fast Authentication for Dynamic Electric Vehicle </a:t>
            </a:r>
            <a:r>
              <a:rPr lang="en-US" sz="1100" dirty="0" smtClean="0"/>
              <a:t>Charging; IEEE </a:t>
            </a:r>
            <a:r>
              <a:rPr lang="en-US" sz="1100" dirty="0" err="1" smtClean="0"/>
              <a:t>Smartgridcom</a:t>
            </a:r>
            <a:r>
              <a:rPr lang="en-US" sz="1100" dirty="0" smtClean="0"/>
              <a:t> 2014</a:t>
            </a:r>
          </a:p>
          <a:p>
            <a:r>
              <a:rPr lang="en-US" sz="1100" dirty="0" err="1"/>
              <a:t>Hongyang</a:t>
            </a:r>
            <a:r>
              <a:rPr lang="en-US" sz="1100" dirty="0"/>
              <a:t> Li, </a:t>
            </a:r>
            <a:r>
              <a:rPr lang="en-US" sz="1100" dirty="0" err="1"/>
              <a:t>Gyorgy</a:t>
            </a:r>
            <a:r>
              <a:rPr lang="en-US" sz="1100" dirty="0"/>
              <a:t> Da, </a:t>
            </a:r>
            <a:r>
              <a:rPr lang="en-US" sz="1100" dirty="0" err="1"/>
              <a:t>Klara</a:t>
            </a:r>
            <a:r>
              <a:rPr lang="en-US" sz="1100" dirty="0"/>
              <a:t> </a:t>
            </a:r>
            <a:r>
              <a:rPr lang="en-US" sz="1100" dirty="0" err="1"/>
              <a:t>Nahrstedt</a:t>
            </a:r>
            <a:r>
              <a:rPr lang="en-US" sz="1100" dirty="0" smtClean="0"/>
              <a:t>., "</a:t>
            </a:r>
            <a:r>
              <a:rPr lang="en-US" sz="1100" dirty="0"/>
              <a:t>Proactive key dissemination-based fast authentication for in-motion inductive EV charging," IEEE ICC, SAC-Communications for the Smart Grid, June 2015, London, Great Britain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24" y="855775"/>
            <a:ext cx="3030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Assumption: Possible Business</a:t>
            </a:r>
          </a:p>
          <a:p>
            <a:r>
              <a:rPr lang="en-US" dirty="0" smtClean="0"/>
              <a:t>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19250" y="457200"/>
            <a:ext cx="6935788" cy="668338"/>
          </a:xfrm>
        </p:spPr>
        <p:txBody>
          <a:bodyPr/>
          <a:lstStyle/>
          <a:p>
            <a:r>
              <a:rPr lang="en-US" altLang="en-US" smtClean="0"/>
              <a:t>System Model: Communication</a:t>
            </a:r>
            <a:endParaRPr lang="hu-HU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975" y="1317625"/>
            <a:ext cx="9018588" cy="41751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CSP (Charging Service Provider) to PO (Pad Owner) – via high-speed network</a:t>
            </a:r>
          </a:p>
          <a:p>
            <a:r>
              <a:rPr lang="en-US" altLang="en-US" dirty="0" smtClean="0"/>
              <a:t>PO to Pad – power line communication </a:t>
            </a:r>
          </a:p>
          <a:p>
            <a:r>
              <a:rPr lang="en-US" altLang="en-US" dirty="0" smtClean="0"/>
              <a:t>CSP to EV – via cellular or RSU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EV to pad wireless communication</a:t>
            </a:r>
          </a:p>
          <a:p>
            <a:pPr lvl="1"/>
            <a:r>
              <a:rPr lang="en-US" altLang="en-US" dirty="0" smtClean="0"/>
              <a:t>Transceiver vertical distance: </a:t>
            </a:r>
            <a:r>
              <a:rPr lang="en-US" altLang="en-US" i="1" dirty="0" smtClean="0"/>
              <a:t>h</a:t>
            </a:r>
          </a:p>
          <a:p>
            <a:pPr lvl="1"/>
            <a:r>
              <a:rPr lang="en-US" altLang="en-US" dirty="0" smtClean="0"/>
              <a:t>Wireless comm. range:  	 </a:t>
            </a:r>
            <a:r>
              <a:rPr lang="en-US" altLang="en-US" i="1" dirty="0" smtClean="0"/>
              <a:t>r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Contact time ~20ms@30m/s (r=0.5,h=0.3)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2450" y="6308725"/>
            <a:ext cx="531813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CCE254-CFBC-48EF-832D-928F0061006E}" type="slidenum">
              <a:rPr lang="hu-HU" altLang="en-US">
                <a:solidFill>
                  <a:schemeClr val="bg1"/>
                </a:solidFill>
              </a:rPr>
              <a:pPr eaLnBrk="1" hangingPunct="1"/>
              <a:t>26</a:t>
            </a:fld>
            <a:endParaRPr lang="hu-HU" altLang="en-US">
              <a:solidFill>
                <a:schemeClr val="bg1"/>
              </a:solidFill>
            </a:endParaRPr>
          </a:p>
        </p:txBody>
      </p:sp>
      <p:pic>
        <p:nvPicPr>
          <p:cNvPr id="19462" name="Picture 7" descr="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475"/>
            <a:ext cx="18462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c 9"/>
          <p:cNvSpPr/>
          <p:nvPr/>
        </p:nvSpPr>
        <p:spPr>
          <a:xfrm flipV="1">
            <a:off x="6157913" y="2419350"/>
            <a:ext cx="1150937" cy="936625"/>
          </a:xfrm>
          <a:prstGeom prst="arc">
            <a:avLst>
              <a:gd name="adj1" fmla="val 10892890"/>
              <a:gd name="adj2" fmla="val 0"/>
            </a:avLst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32588" y="2851150"/>
            <a:ext cx="576262" cy="144463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6950075" y="2635250"/>
            <a:ext cx="26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r</a:t>
            </a:r>
            <a:endParaRPr lang="hu-HU" altLang="en-US">
              <a:solidFill>
                <a:srgbClr val="FF0000"/>
              </a:solidFill>
            </a:endParaRPr>
          </a:p>
        </p:txBody>
      </p:sp>
      <p:pic>
        <p:nvPicPr>
          <p:cNvPr id="19466" name="Picture 7" descr="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205038"/>
            <a:ext cx="18462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8459788" y="2781300"/>
            <a:ext cx="0" cy="360363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8459788" y="2781300"/>
            <a:ext cx="26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</a:t>
            </a:r>
            <a:endParaRPr lang="hu-HU" alt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596188" y="3716338"/>
            <a:ext cx="1079500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 P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5963" y="5229225"/>
            <a:ext cx="1223962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CSP 1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40650" y="5157788"/>
            <a:ext cx="1258888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CSP C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24525" y="3716338"/>
            <a:ext cx="1008063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 1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003800" y="3141663"/>
            <a:ext cx="936625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Pad 11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76938" y="3141663"/>
            <a:ext cx="936625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Pad 1p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019925" y="3141663"/>
            <a:ext cx="936625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Pad P1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027988" y="3141663"/>
            <a:ext cx="936625" cy="287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Pad Pp</a:t>
            </a:r>
            <a:endParaRPr lang="hu-HU" sz="11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22" idx="4"/>
            <a:endCxn id="21" idx="1"/>
          </p:cNvCxnSpPr>
          <p:nvPr/>
        </p:nvCxnSpPr>
        <p:spPr bwMode="auto">
          <a:xfrm>
            <a:off x="5472113" y="3429000"/>
            <a:ext cx="400050" cy="34131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4"/>
            <a:endCxn id="21" idx="0"/>
          </p:cNvCxnSpPr>
          <p:nvPr/>
        </p:nvCxnSpPr>
        <p:spPr bwMode="auto">
          <a:xfrm flipH="1">
            <a:off x="6227763" y="3429000"/>
            <a:ext cx="217487" cy="2873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4"/>
            <a:endCxn id="18" idx="7"/>
          </p:cNvCxnSpPr>
          <p:nvPr/>
        </p:nvCxnSpPr>
        <p:spPr bwMode="auto">
          <a:xfrm>
            <a:off x="8496300" y="3429000"/>
            <a:ext cx="22225" cy="34131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4"/>
            <a:endCxn id="18" idx="1"/>
          </p:cNvCxnSpPr>
          <p:nvPr/>
        </p:nvCxnSpPr>
        <p:spPr bwMode="auto">
          <a:xfrm>
            <a:off x="7488238" y="3429000"/>
            <a:ext cx="266700" cy="34131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Cloud"/>
          <p:cNvSpPr>
            <a:spLocks noChangeAspect="1" noEditPoints="1" noChangeArrowheads="1"/>
          </p:cNvSpPr>
          <p:nvPr/>
        </p:nvSpPr>
        <p:spPr bwMode="auto">
          <a:xfrm>
            <a:off x="6227762" y="4221163"/>
            <a:ext cx="2447925" cy="6318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Network (HSN)</a:t>
            </a:r>
            <a:endParaRPr lang="hu-HU" dirty="0"/>
          </a:p>
        </p:txBody>
      </p:sp>
      <p:cxnSp>
        <p:nvCxnSpPr>
          <p:cNvPr id="49" name="Straight Arrow Connector 48"/>
          <p:cNvCxnSpPr>
            <a:stCxn id="18448" idx="1"/>
            <a:endCxn id="19" idx="0"/>
          </p:cNvCxnSpPr>
          <p:nvPr/>
        </p:nvCxnSpPr>
        <p:spPr bwMode="auto">
          <a:xfrm flipH="1">
            <a:off x="6407944" y="4852315"/>
            <a:ext cx="1043781" cy="37691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0" idx="0"/>
          </p:cNvCxnSpPr>
          <p:nvPr/>
        </p:nvCxnSpPr>
        <p:spPr bwMode="auto">
          <a:xfrm>
            <a:off x="7740650" y="4868863"/>
            <a:ext cx="628650" cy="28892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8448" idx="3"/>
            <a:endCxn id="18" idx="4"/>
          </p:cNvCxnSpPr>
          <p:nvPr/>
        </p:nvCxnSpPr>
        <p:spPr bwMode="auto">
          <a:xfrm flipV="1">
            <a:off x="7451725" y="4076700"/>
            <a:ext cx="684213" cy="180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448" idx="3"/>
            <a:endCxn id="21" idx="4"/>
          </p:cNvCxnSpPr>
          <p:nvPr/>
        </p:nvCxnSpPr>
        <p:spPr bwMode="auto">
          <a:xfrm flipH="1" flipV="1">
            <a:off x="6228557" y="4076700"/>
            <a:ext cx="1223168" cy="180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86" name="Picture 16" descr="Screen Shot 2014-03-09 at 4.5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68638"/>
            <a:ext cx="6492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Oval 96"/>
          <p:cNvSpPr/>
          <p:nvPr/>
        </p:nvSpPr>
        <p:spPr>
          <a:xfrm>
            <a:off x="7092950" y="5300663"/>
            <a:ext cx="142875" cy="144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8" name="Oval 97"/>
          <p:cNvSpPr/>
          <p:nvPr/>
        </p:nvSpPr>
        <p:spPr>
          <a:xfrm>
            <a:off x="7308850" y="5300663"/>
            <a:ext cx="142875" cy="144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9" name="Oval 98"/>
          <p:cNvSpPr/>
          <p:nvPr/>
        </p:nvSpPr>
        <p:spPr>
          <a:xfrm>
            <a:off x="7524750" y="5300663"/>
            <a:ext cx="142875" cy="144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0" name="Oval 99"/>
          <p:cNvSpPr/>
          <p:nvPr/>
        </p:nvSpPr>
        <p:spPr>
          <a:xfrm>
            <a:off x="6875463" y="3789363"/>
            <a:ext cx="144462" cy="144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1" name="Oval 100"/>
          <p:cNvSpPr/>
          <p:nvPr/>
        </p:nvSpPr>
        <p:spPr>
          <a:xfrm>
            <a:off x="7092950" y="3789363"/>
            <a:ext cx="142875" cy="144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2" name="Oval 101"/>
          <p:cNvSpPr/>
          <p:nvPr/>
        </p:nvSpPr>
        <p:spPr>
          <a:xfrm>
            <a:off x="7308850" y="3789363"/>
            <a:ext cx="142875" cy="144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9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340"/>
            <a:ext cx="8229600" cy="677108"/>
          </a:xfrm>
        </p:spPr>
        <p:txBody>
          <a:bodyPr/>
          <a:lstStyle/>
          <a:p>
            <a:r>
              <a:rPr lang="en-US" altLang="en-US" dirty="0"/>
              <a:t>System Model: Attacker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8" y="525894"/>
            <a:ext cx="4664870" cy="46815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en-US" dirty="0" smtClean="0"/>
          </a:p>
          <a:p>
            <a:r>
              <a:rPr lang="en-US" altLang="en-US" dirty="0" smtClean="0"/>
              <a:t>Capabilities</a:t>
            </a:r>
          </a:p>
          <a:p>
            <a:pPr lvl="1"/>
            <a:r>
              <a:rPr lang="en-US" altLang="en-US" dirty="0" smtClean="0"/>
              <a:t>Computationally bounded</a:t>
            </a:r>
          </a:p>
          <a:p>
            <a:pPr lvl="1"/>
            <a:r>
              <a:rPr lang="en-US" altLang="en-US" dirty="0" smtClean="0"/>
              <a:t>Has access to communication channels</a:t>
            </a:r>
          </a:p>
          <a:p>
            <a:pPr lvl="1"/>
            <a:r>
              <a:rPr lang="en-US" altLang="en-US" dirty="0" smtClean="0"/>
              <a:t>Cannot tamper with CSP, PO, pads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Objective</a:t>
            </a:r>
          </a:p>
          <a:p>
            <a:pPr lvl="1"/>
            <a:r>
              <a:rPr lang="en-US" altLang="en-US" dirty="0" smtClean="0"/>
              <a:t>Electricity theft</a:t>
            </a:r>
          </a:p>
          <a:p>
            <a:pPr lvl="1"/>
            <a:r>
              <a:rPr lang="en-US" altLang="en-US" dirty="0" smtClean="0"/>
              <a:t>Denial of service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427538" y="2205038"/>
            <a:ext cx="4860925" cy="3384550"/>
            <a:chOff x="4427538" y="2205038"/>
            <a:chExt cx="4860925" cy="3384550"/>
          </a:xfrm>
        </p:grpSpPr>
        <p:pic>
          <p:nvPicPr>
            <p:cNvPr id="7" name="Picture 7" descr="c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2276475"/>
              <a:ext cx="1846262" cy="7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rc 7"/>
            <p:cNvSpPr/>
            <p:nvPr/>
          </p:nvSpPr>
          <p:spPr>
            <a:xfrm flipV="1">
              <a:off x="6157913" y="2419350"/>
              <a:ext cx="1150937" cy="936625"/>
            </a:xfrm>
            <a:prstGeom prst="arc">
              <a:avLst>
                <a:gd name="adj1" fmla="val 10892890"/>
                <a:gd name="adj2" fmla="val 0"/>
              </a:avLst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732588" y="2851150"/>
              <a:ext cx="576262" cy="14446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6950075" y="2635250"/>
              <a:ext cx="2603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r</a:t>
              </a:r>
              <a:endParaRPr lang="hu-HU" altLang="en-US">
                <a:solidFill>
                  <a:srgbClr val="FF0000"/>
                </a:solidFill>
              </a:endParaRPr>
            </a:p>
          </p:txBody>
        </p:sp>
        <p:pic>
          <p:nvPicPr>
            <p:cNvPr id="11" name="Picture 7" descr="c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738" y="2205038"/>
              <a:ext cx="1846262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8459788" y="2781300"/>
              <a:ext cx="0" cy="36036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8459788" y="2781300"/>
              <a:ext cx="2619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h</a:t>
              </a:r>
              <a:endParaRPr lang="hu-HU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596188" y="3716338"/>
              <a:ext cx="1079500" cy="36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PO P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795963" y="5229225"/>
              <a:ext cx="1223962" cy="3603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CSP 1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740650" y="5157788"/>
              <a:ext cx="1258888" cy="36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CSP C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724525" y="3716338"/>
              <a:ext cx="1008063" cy="36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PO 1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003800" y="3141663"/>
              <a:ext cx="936625" cy="2873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Pad 11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976938" y="3141663"/>
              <a:ext cx="936625" cy="2873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Pad 1p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019925" y="3141663"/>
              <a:ext cx="936625" cy="2873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Pad P1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027988" y="3141663"/>
              <a:ext cx="936625" cy="2873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Pad Pp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8" idx="4"/>
              <a:endCxn id="17" idx="1"/>
            </p:cNvCxnSpPr>
            <p:nvPr/>
          </p:nvCxnSpPr>
          <p:spPr bwMode="auto">
            <a:xfrm>
              <a:off x="5472113" y="3429000"/>
              <a:ext cx="400050" cy="341313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4"/>
              <a:endCxn id="17" idx="0"/>
            </p:cNvCxnSpPr>
            <p:nvPr/>
          </p:nvCxnSpPr>
          <p:spPr bwMode="auto">
            <a:xfrm flipH="1">
              <a:off x="6227763" y="3429000"/>
              <a:ext cx="217487" cy="28733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4"/>
              <a:endCxn id="14" idx="7"/>
            </p:cNvCxnSpPr>
            <p:nvPr/>
          </p:nvCxnSpPr>
          <p:spPr bwMode="auto">
            <a:xfrm>
              <a:off x="8496300" y="3429000"/>
              <a:ext cx="22225" cy="341313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4"/>
              <a:endCxn id="14" idx="1"/>
            </p:cNvCxnSpPr>
            <p:nvPr/>
          </p:nvCxnSpPr>
          <p:spPr bwMode="auto">
            <a:xfrm>
              <a:off x="7488238" y="3429000"/>
              <a:ext cx="266700" cy="341313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loud"/>
            <p:cNvSpPr>
              <a:spLocks noChangeAspect="1" noEditPoints="1" noChangeArrowheads="1"/>
            </p:cNvSpPr>
            <p:nvPr/>
          </p:nvSpPr>
          <p:spPr bwMode="auto">
            <a:xfrm>
              <a:off x="6174741" y="4193381"/>
              <a:ext cx="1947862" cy="6318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dirty="0"/>
                <a:t>HSN</a:t>
              </a:r>
              <a:endParaRPr lang="hu-HU" dirty="0"/>
            </a:p>
          </p:txBody>
        </p:sp>
        <p:cxnSp>
          <p:nvCxnSpPr>
            <p:cNvPr id="27" name="Straight Arrow Connector 26"/>
            <p:cNvCxnSpPr>
              <a:stCxn id="26" idx="1"/>
              <a:endCxn id="15" idx="0"/>
            </p:cNvCxnSpPr>
            <p:nvPr/>
          </p:nvCxnSpPr>
          <p:spPr bwMode="auto">
            <a:xfrm flipH="1">
              <a:off x="6407944" y="4824533"/>
              <a:ext cx="740728" cy="404692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6" idx="0"/>
            </p:cNvCxnSpPr>
            <p:nvPr/>
          </p:nvCxnSpPr>
          <p:spPr bwMode="auto">
            <a:xfrm>
              <a:off x="7740650" y="4868863"/>
              <a:ext cx="628650" cy="288925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3"/>
              <a:endCxn id="14" idx="4"/>
            </p:cNvCxnSpPr>
            <p:nvPr/>
          </p:nvCxnSpPr>
          <p:spPr bwMode="auto">
            <a:xfrm flipV="1">
              <a:off x="7148672" y="4076700"/>
              <a:ext cx="987266" cy="152806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3"/>
              <a:endCxn id="17" idx="4"/>
            </p:cNvCxnSpPr>
            <p:nvPr/>
          </p:nvCxnSpPr>
          <p:spPr bwMode="auto">
            <a:xfrm flipH="1" flipV="1">
              <a:off x="6228557" y="4076700"/>
              <a:ext cx="920115" cy="152806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87900" y="2997200"/>
              <a:ext cx="43561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859338" y="3573463"/>
              <a:ext cx="43561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32363" y="4149725"/>
              <a:ext cx="43561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16" descr="Screen Shot 2014-03-09 at 4.58.3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3068638"/>
              <a:ext cx="649287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7092950" y="5300663"/>
              <a:ext cx="142875" cy="1444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6" name="Oval 35"/>
            <p:cNvSpPr/>
            <p:nvPr/>
          </p:nvSpPr>
          <p:spPr>
            <a:xfrm>
              <a:off x="7308850" y="5300663"/>
              <a:ext cx="142875" cy="1444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7" name="Oval 36"/>
            <p:cNvSpPr/>
            <p:nvPr/>
          </p:nvSpPr>
          <p:spPr>
            <a:xfrm>
              <a:off x="7524750" y="5300663"/>
              <a:ext cx="142875" cy="1444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8" name="Oval 37"/>
            <p:cNvSpPr/>
            <p:nvPr/>
          </p:nvSpPr>
          <p:spPr>
            <a:xfrm>
              <a:off x="6875463" y="3789363"/>
              <a:ext cx="144462" cy="1444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9" name="Oval 38"/>
            <p:cNvSpPr/>
            <p:nvPr/>
          </p:nvSpPr>
          <p:spPr>
            <a:xfrm>
              <a:off x="7092950" y="3789363"/>
              <a:ext cx="142875" cy="1444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40" name="Oval 39"/>
            <p:cNvSpPr/>
            <p:nvPr/>
          </p:nvSpPr>
          <p:spPr>
            <a:xfrm>
              <a:off x="7308850" y="3789363"/>
              <a:ext cx="142875" cy="1444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0843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568" y="163196"/>
            <a:ext cx="6935788" cy="668338"/>
          </a:xfrm>
        </p:spPr>
        <p:txBody>
          <a:bodyPr/>
          <a:lstStyle/>
          <a:p>
            <a:r>
              <a:rPr lang="en-US" altLang="en-US" dirty="0" smtClean="0"/>
              <a:t>Design Goals</a:t>
            </a:r>
            <a:endParaRPr lang="hu-HU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38200" y="1125538"/>
            <a:ext cx="7645401" cy="42513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 smtClean="0"/>
              <a:t>Authentication</a:t>
            </a:r>
          </a:p>
          <a:p>
            <a:pPr lvl="1"/>
            <a:r>
              <a:rPr lang="en-US" altLang="en-US" dirty="0" smtClean="0"/>
              <a:t>Pad should charge authenticated EVs only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/>
              <a:t>Enable accurate billing</a:t>
            </a:r>
          </a:p>
          <a:p>
            <a:r>
              <a:rPr lang="en-US" altLang="en-US" b="1" dirty="0" smtClean="0"/>
              <a:t>Privacy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/>
              <a:t>Do not allow pad owners to track EVs among pads</a:t>
            </a:r>
          </a:p>
          <a:p>
            <a:r>
              <a:rPr lang="en-US" altLang="en-US" b="1" dirty="0" smtClean="0"/>
              <a:t>Efficiency</a:t>
            </a:r>
          </a:p>
          <a:p>
            <a:pPr lvl="1"/>
            <a:r>
              <a:rPr lang="en-US" altLang="en-US" dirty="0" smtClean="0"/>
              <a:t>Allow speeds up to 30m/s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Simplicity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/>
              <a:t>No real-time communication between charging pads</a:t>
            </a:r>
            <a:endParaRPr lang="hu-HU" altLang="en-US" dirty="0" smtClean="0"/>
          </a:p>
          <a:p>
            <a:endParaRPr lang="hu-H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2450" y="6308725"/>
            <a:ext cx="531813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1A3B3A-6FEE-4CEB-955B-F0CC01653C42}" type="slidenum">
              <a:rPr lang="hu-HU" altLang="en-US">
                <a:solidFill>
                  <a:schemeClr val="bg1"/>
                </a:solidFill>
              </a:rPr>
              <a:pPr eaLnBrk="1" hangingPunct="1"/>
              <a:t>28</a:t>
            </a:fld>
            <a:endParaRPr lang="hu-HU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6935788" cy="668338"/>
          </a:xfrm>
        </p:spPr>
        <p:txBody>
          <a:bodyPr/>
          <a:lstStyle/>
          <a:p>
            <a:r>
              <a:rPr lang="en-US" altLang="en-US" smtClean="0"/>
              <a:t>Why not (a)symmetric key cryptography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223125" cy="396398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Asymmetric key cryptography</a:t>
            </a:r>
          </a:p>
          <a:p>
            <a:pPr lvl="1"/>
            <a:r>
              <a:rPr lang="en-US" altLang="en-US" dirty="0" smtClean="0"/>
              <a:t>Privacy – Can infer the EV’s route by tracking its public key</a:t>
            </a:r>
          </a:p>
          <a:p>
            <a:pPr lvl="1"/>
            <a:r>
              <a:rPr lang="en-US" altLang="en-US" dirty="0" smtClean="0"/>
              <a:t>Computational complexity – Only few milliseconds contact</a:t>
            </a:r>
          </a:p>
          <a:p>
            <a:pPr lvl="1"/>
            <a:r>
              <a:rPr lang="en-US" altLang="en-US" dirty="0" smtClean="0"/>
              <a:t>Overhead – Signed certificate or real-time CA query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Symmetric key cryptography</a:t>
            </a:r>
          </a:p>
          <a:p>
            <a:pPr lvl="1"/>
            <a:r>
              <a:rPr lang="en-US" altLang="en-US" dirty="0" smtClean="0"/>
              <a:t>Replay attack (space or time)</a:t>
            </a:r>
          </a:p>
          <a:p>
            <a:pPr lvl="1"/>
            <a:r>
              <a:rPr lang="en-US" altLang="en-US" dirty="0" err="1" smtClean="0"/>
              <a:t>DoS</a:t>
            </a:r>
            <a:r>
              <a:rPr lang="en-US" altLang="en-US" dirty="0" smtClean="0"/>
              <a:t> (space and time)</a:t>
            </a:r>
          </a:p>
        </p:txBody>
      </p:sp>
      <p:pic>
        <p:nvPicPr>
          <p:cNvPr id="22532" name="Content Placeholder 5" descr="http://www.scienceagogo.com/news/img/wireless_electric_car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573463"/>
            <a:ext cx="355123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92731"/>
            <a:ext cx="8229600" cy="677108"/>
          </a:xfrm>
        </p:spPr>
        <p:txBody>
          <a:bodyPr/>
          <a:lstStyle/>
          <a:p>
            <a:r>
              <a:rPr lang="en-US" dirty="0" smtClean="0"/>
              <a:t>Motivation (Why EVs?) </a:t>
            </a:r>
            <a:endParaRPr lang="en-US" dirty="0"/>
          </a:p>
        </p:txBody>
      </p:sp>
      <p:pic>
        <p:nvPicPr>
          <p:cNvPr id="4098" name="Picture 2" descr="Nine Chinese cities suffered more days of severe smog than Beij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68070"/>
            <a:ext cx="3537719" cy="21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1845" y="898738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Beijing pollution  </a:t>
            </a:r>
            <a:endParaRPr lang="en-US" dirty="0"/>
          </a:p>
        </p:txBody>
      </p:sp>
      <p:pic>
        <p:nvPicPr>
          <p:cNvPr id="4102" name="Picture 6" descr="Paris pollution leads to car b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055507"/>
            <a:ext cx="3537719" cy="21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1845" y="3627444"/>
            <a:ext cx="15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Paris pollution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634" y="3699797"/>
            <a:ext cx="25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Pollution vs Cheyenne </a:t>
            </a:r>
            <a:endParaRPr lang="en-US" dirty="0"/>
          </a:p>
        </p:txBody>
      </p:sp>
      <p:pic>
        <p:nvPicPr>
          <p:cNvPr id="4106" name="Picture 10" descr="http://www.commondreams.org/headlines03/images/0823-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98" y="1265446"/>
            <a:ext cx="3810000" cy="22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4081" y="898738"/>
            <a:ext cx="285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 Pollution</a:t>
            </a:r>
            <a:endParaRPr lang="en-US" dirty="0"/>
          </a:p>
        </p:txBody>
      </p:sp>
      <p:pic>
        <p:nvPicPr>
          <p:cNvPr id="4108" name="Picture 12" descr="http://thecityfix.com/files/2009/01/la_cheyenn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19" y="3987742"/>
            <a:ext cx="3601110" cy="23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92200" y="220662"/>
            <a:ext cx="6935788" cy="668338"/>
          </a:xfrm>
        </p:spPr>
        <p:txBody>
          <a:bodyPr/>
          <a:lstStyle/>
          <a:p>
            <a:r>
              <a:rPr lang="en-US" altLang="en-US" dirty="0" err="1" smtClean="0"/>
              <a:t>Portunes</a:t>
            </a:r>
            <a:r>
              <a:rPr lang="en-US" altLang="en-US" dirty="0" smtClean="0"/>
              <a:t> - Building Blocks</a:t>
            </a:r>
            <a:endParaRPr lang="hu-HU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0850" y="1220788"/>
            <a:ext cx="6935788" cy="468153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Asymmetric keys</a:t>
            </a:r>
          </a:p>
          <a:p>
            <a:pPr lvl="1"/>
            <a:r>
              <a:rPr lang="en-US" altLang="en-US" dirty="0" smtClean="0"/>
              <a:t>CSP-EV and CSP-PO</a:t>
            </a:r>
          </a:p>
          <a:p>
            <a:r>
              <a:rPr lang="en-US" altLang="en-US" dirty="0" smtClean="0"/>
              <a:t>One-way function f </a:t>
            </a:r>
          </a:p>
          <a:p>
            <a:pPr lvl="1"/>
            <a:r>
              <a:rPr lang="en-US" altLang="en-US" dirty="0" smtClean="0"/>
              <a:t>CSP-pad</a:t>
            </a:r>
          </a:p>
          <a:p>
            <a:r>
              <a:rPr lang="en-US" altLang="en-US" dirty="0" smtClean="0"/>
              <a:t>Symmetric keys</a:t>
            </a:r>
          </a:p>
          <a:p>
            <a:pPr lvl="1"/>
            <a:r>
              <a:rPr lang="en-US" altLang="en-US" dirty="0" smtClean="0"/>
              <a:t>PO-pad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Time and location information</a:t>
            </a:r>
          </a:p>
          <a:p>
            <a:pPr lvl="1"/>
            <a:r>
              <a:rPr lang="en-US" altLang="en-US" dirty="0" smtClean="0"/>
              <a:t>Clocks are synchronized within 200ms</a:t>
            </a:r>
          </a:p>
          <a:p>
            <a:pPr lvl="2"/>
            <a:r>
              <a:rPr lang="en-US" altLang="en-US" dirty="0" smtClean="0"/>
              <a:t>E.g., synchronize RTC with GPS every 30 minutes</a:t>
            </a:r>
          </a:p>
          <a:p>
            <a:pPr lvl="1"/>
            <a:r>
              <a:rPr lang="en-US" altLang="en-US" dirty="0" smtClean="0"/>
              <a:t>Pad knows its location </a:t>
            </a:r>
            <a:r>
              <a:rPr lang="en-US" altLang="en-US" i="1" dirty="0" err="1" smtClean="0"/>
              <a:t>l</a:t>
            </a:r>
            <a:r>
              <a:rPr lang="en-US" altLang="en-US" i="1" baseline="-25000" dirty="0" err="1" smtClean="0"/>
              <a:t>p</a:t>
            </a:r>
            <a:r>
              <a:rPr lang="en-US" altLang="en-US" i="1" dirty="0" smtClean="0"/>
              <a:t> </a:t>
            </a:r>
            <a:endParaRPr lang="hu-HU" altLang="en-US" i="1" dirty="0" smtClean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hu-H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2450" y="6308725"/>
            <a:ext cx="531813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F064A7-B68E-4069-949C-880C0963ECA8}" type="slidenum">
              <a:rPr lang="hu-HU" altLang="en-US">
                <a:solidFill>
                  <a:schemeClr val="bg1"/>
                </a:solidFill>
              </a:rPr>
              <a:pPr eaLnBrk="1" hangingPunct="1"/>
              <a:t>30</a:t>
            </a:fld>
            <a:endParaRPr lang="hu-HU" altLang="en-US">
              <a:solidFill>
                <a:schemeClr val="bg1"/>
              </a:solidFill>
            </a:endParaRPr>
          </a:p>
        </p:txBody>
      </p:sp>
      <p:grpSp>
        <p:nvGrpSpPr>
          <p:cNvPr id="23558" name="Group 36"/>
          <p:cNvGrpSpPr>
            <a:grpSpLocks/>
          </p:cNvGrpSpPr>
          <p:nvPr/>
        </p:nvGrpSpPr>
        <p:grpSpPr bwMode="auto">
          <a:xfrm>
            <a:off x="4953000" y="1371600"/>
            <a:ext cx="3960813" cy="2520950"/>
            <a:chOff x="5004048" y="3068290"/>
            <a:chExt cx="3960812" cy="2520950"/>
          </a:xfrm>
        </p:grpSpPr>
        <p:sp>
          <p:nvSpPr>
            <p:cNvPr id="6" name="Oval 5"/>
            <p:cNvSpPr/>
            <p:nvPr/>
          </p:nvSpPr>
          <p:spPr>
            <a:xfrm>
              <a:off x="6913811" y="4004915"/>
              <a:ext cx="863600" cy="36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EV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05972" y="4652615"/>
              <a:ext cx="1079500" cy="36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PO P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61286" y="3068290"/>
              <a:ext cx="1223962" cy="36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CSP 1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05972" y="3068290"/>
              <a:ext cx="1258888" cy="36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CSP C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688261" y="4652615"/>
              <a:ext cx="1008062" cy="36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PO 1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004048" y="5301902"/>
              <a:ext cx="936625" cy="287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Pad 11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77186" y="5301902"/>
              <a:ext cx="936625" cy="287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Pad 1p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948736" y="5301902"/>
              <a:ext cx="936625" cy="287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Pad P1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028235" y="5301902"/>
              <a:ext cx="936625" cy="287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Pad Pp</a:t>
              </a:r>
              <a:endParaRPr lang="hu-HU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8" idx="4"/>
              <a:endCxn id="6" idx="1"/>
            </p:cNvCxnSpPr>
            <p:nvPr/>
          </p:nvCxnSpPr>
          <p:spPr>
            <a:xfrm>
              <a:off x="6372473" y="3428652"/>
              <a:ext cx="666750" cy="62865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7"/>
            </p:cNvCxnSpPr>
            <p:nvPr/>
          </p:nvCxnSpPr>
          <p:spPr>
            <a:xfrm flipH="1">
              <a:off x="7650410" y="3428652"/>
              <a:ext cx="684212" cy="62865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5881936" y="3439765"/>
              <a:ext cx="295275" cy="1200150"/>
            </a:xfrm>
            <a:custGeom>
              <a:avLst/>
              <a:gdLst>
                <a:gd name="connsiteX0" fmla="*/ 0 w 13335"/>
                <a:gd name="connsiteY0" fmla="*/ 0 h 1200150"/>
                <a:gd name="connsiteX1" fmla="*/ 11430 w 13335"/>
                <a:gd name="connsiteY1" fmla="*/ 1200150 h 1200150"/>
                <a:gd name="connsiteX0" fmla="*/ 0 w 13335"/>
                <a:gd name="connsiteY0" fmla="*/ 0 h 1200150"/>
                <a:gd name="connsiteX1" fmla="*/ 11430 w 13335"/>
                <a:gd name="connsiteY1" fmla="*/ 525780 h 1200150"/>
                <a:gd name="connsiteX2" fmla="*/ 11430 w 13335"/>
                <a:gd name="connsiteY2" fmla="*/ 1200150 h 1200150"/>
                <a:gd name="connsiteX0" fmla="*/ 264245 w 277580"/>
                <a:gd name="connsiteY0" fmla="*/ 0 h 1200150"/>
                <a:gd name="connsiteX1" fmla="*/ 4763 w 277580"/>
                <a:gd name="connsiteY1" fmla="*/ 564664 h 1200150"/>
                <a:gd name="connsiteX2" fmla="*/ 275675 w 277580"/>
                <a:gd name="connsiteY2" fmla="*/ 1200150 h 1200150"/>
                <a:gd name="connsiteX0" fmla="*/ 282694 w 296029"/>
                <a:gd name="connsiteY0" fmla="*/ 0 h 1200150"/>
                <a:gd name="connsiteX1" fmla="*/ 23212 w 296029"/>
                <a:gd name="connsiteY1" fmla="*/ 564664 h 1200150"/>
                <a:gd name="connsiteX2" fmla="*/ 294124 w 296029"/>
                <a:gd name="connsiteY2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029" h="1200150">
                  <a:moveTo>
                    <a:pt x="282694" y="0"/>
                  </a:moveTo>
                  <a:cubicBezTo>
                    <a:pt x="196200" y="188221"/>
                    <a:pt x="0" y="313553"/>
                    <a:pt x="23212" y="564664"/>
                  </a:cubicBezTo>
                  <a:cubicBezTo>
                    <a:pt x="18449" y="580856"/>
                    <a:pt x="296029" y="1083945"/>
                    <a:pt x="294124" y="1200150"/>
                  </a:cubicBezTo>
                </a:path>
              </a:pathLst>
            </a:cu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8361610" y="3428652"/>
              <a:ext cx="352425" cy="1200150"/>
            </a:xfrm>
            <a:custGeom>
              <a:avLst/>
              <a:gdLst>
                <a:gd name="connsiteX0" fmla="*/ 0 w 13335"/>
                <a:gd name="connsiteY0" fmla="*/ 0 h 1200150"/>
                <a:gd name="connsiteX1" fmla="*/ 11430 w 13335"/>
                <a:gd name="connsiteY1" fmla="*/ 1200150 h 1200150"/>
                <a:gd name="connsiteX0" fmla="*/ 0 w 13335"/>
                <a:gd name="connsiteY0" fmla="*/ 0 h 1200150"/>
                <a:gd name="connsiteX1" fmla="*/ 11430 w 13335"/>
                <a:gd name="connsiteY1" fmla="*/ 525780 h 1200150"/>
                <a:gd name="connsiteX2" fmla="*/ 11430 w 13335"/>
                <a:gd name="connsiteY2" fmla="*/ 1200150 h 1200150"/>
                <a:gd name="connsiteX0" fmla="*/ 264245 w 277580"/>
                <a:gd name="connsiteY0" fmla="*/ 0 h 1200150"/>
                <a:gd name="connsiteX1" fmla="*/ 4763 w 277580"/>
                <a:gd name="connsiteY1" fmla="*/ 564664 h 1200150"/>
                <a:gd name="connsiteX2" fmla="*/ 275675 w 277580"/>
                <a:gd name="connsiteY2" fmla="*/ 1200150 h 1200150"/>
                <a:gd name="connsiteX0" fmla="*/ 282694 w 296029"/>
                <a:gd name="connsiteY0" fmla="*/ 0 h 1200150"/>
                <a:gd name="connsiteX1" fmla="*/ 23212 w 296029"/>
                <a:gd name="connsiteY1" fmla="*/ 564664 h 1200150"/>
                <a:gd name="connsiteX2" fmla="*/ 294124 w 296029"/>
                <a:gd name="connsiteY2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029" h="1200150">
                  <a:moveTo>
                    <a:pt x="282694" y="0"/>
                  </a:moveTo>
                  <a:cubicBezTo>
                    <a:pt x="196200" y="188221"/>
                    <a:pt x="0" y="313553"/>
                    <a:pt x="23212" y="564664"/>
                  </a:cubicBezTo>
                  <a:cubicBezTo>
                    <a:pt x="18449" y="580856"/>
                    <a:pt x="296029" y="1083945"/>
                    <a:pt x="294124" y="1200150"/>
                  </a:cubicBezTo>
                </a:path>
              </a:pathLst>
            </a:cu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572" name="TextBox 22"/>
            <p:cNvSpPr txBox="1">
              <a:spLocks noChangeArrowheads="1"/>
            </p:cNvSpPr>
            <p:nvPr/>
          </p:nvSpPr>
          <p:spPr bwMode="auto">
            <a:xfrm>
              <a:off x="6624885" y="3501678"/>
              <a:ext cx="5572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</a:rPr>
                <a:t>PKI</a:t>
              </a:r>
              <a:endParaRPr lang="hu-HU" altLang="en-US">
                <a:solidFill>
                  <a:schemeClr val="tx2"/>
                </a:solidFill>
              </a:endParaRPr>
            </a:p>
          </p:txBody>
        </p:sp>
        <p:sp>
          <p:nvSpPr>
            <p:cNvPr id="23573" name="TextBox 23"/>
            <p:cNvSpPr txBox="1">
              <a:spLocks noChangeArrowheads="1"/>
            </p:cNvSpPr>
            <p:nvPr/>
          </p:nvSpPr>
          <p:spPr bwMode="auto">
            <a:xfrm>
              <a:off x="7509123" y="3501678"/>
              <a:ext cx="555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</a:rPr>
                <a:t>PKI</a:t>
              </a:r>
              <a:endParaRPr lang="hu-HU" altLang="en-US">
                <a:solidFill>
                  <a:schemeClr val="tx2"/>
                </a:solidFill>
              </a:endParaRPr>
            </a:p>
          </p:txBody>
        </p:sp>
        <p:sp>
          <p:nvSpPr>
            <p:cNvPr id="23574" name="TextBox 24"/>
            <p:cNvSpPr txBox="1">
              <a:spLocks noChangeArrowheads="1"/>
            </p:cNvSpPr>
            <p:nvPr/>
          </p:nvSpPr>
          <p:spPr bwMode="auto">
            <a:xfrm>
              <a:off x="8156823" y="3654078"/>
              <a:ext cx="5572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</a:rPr>
                <a:t>PKI</a:t>
              </a:r>
              <a:endParaRPr lang="hu-HU" altLang="en-US">
                <a:solidFill>
                  <a:schemeClr val="tx2"/>
                </a:solidFill>
              </a:endParaRPr>
            </a:p>
          </p:txBody>
        </p:sp>
        <p:sp>
          <p:nvSpPr>
            <p:cNvPr id="23575" name="TextBox 25"/>
            <p:cNvSpPr txBox="1">
              <a:spLocks noChangeArrowheads="1"/>
            </p:cNvSpPr>
            <p:nvPr/>
          </p:nvSpPr>
          <p:spPr bwMode="auto">
            <a:xfrm>
              <a:off x="8137773" y="3852515"/>
              <a:ext cx="479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f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CO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  <p:sp>
          <p:nvSpPr>
            <p:cNvPr id="23576" name="TextBox 26"/>
            <p:cNvSpPr txBox="1">
              <a:spLocks noChangeArrowheads="1"/>
            </p:cNvSpPr>
            <p:nvPr/>
          </p:nvSpPr>
          <p:spPr bwMode="auto">
            <a:xfrm>
              <a:off x="5545385" y="4004915"/>
              <a:ext cx="406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f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11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  <p:sp>
          <p:nvSpPr>
            <p:cNvPr id="23577" name="TextBox 27"/>
            <p:cNvSpPr txBox="1">
              <a:spLocks noChangeArrowheads="1"/>
            </p:cNvSpPr>
            <p:nvPr/>
          </p:nvSpPr>
          <p:spPr bwMode="auto">
            <a:xfrm>
              <a:off x="5400923" y="3717578"/>
              <a:ext cx="5572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</a:rPr>
                <a:t>PKI</a:t>
              </a:r>
              <a:endParaRPr lang="hu-HU" altLang="en-US">
                <a:solidFill>
                  <a:schemeClr val="tx2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2" idx="0"/>
              <a:endCxn id="11" idx="4"/>
            </p:cNvCxnSpPr>
            <p:nvPr/>
          </p:nvCxnSpPr>
          <p:spPr>
            <a:xfrm flipV="1">
              <a:off x="5472361" y="5012977"/>
              <a:ext cx="720725" cy="288925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3" idx="0"/>
              <a:endCxn id="11" idx="4"/>
            </p:cNvCxnSpPr>
            <p:nvPr/>
          </p:nvCxnSpPr>
          <p:spPr>
            <a:xfrm flipH="1" flipV="1">
              <a:off x="6193086" y="5012977"/>
              <a:ext cx="252412" cy="288925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0"/>
              <a:endCxn id="7" idx="4"/>
            </p:cNvCxnSpPr>
            <p:nvPr/>
          </p:nvCxnSpPr>
          <p:spPr>
            <a:xfrm flipH="1" flipV="1">
              <a:off x="8245722" y="5012977"/>
              <a:ext cx="250825" cy="288925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4" idx="0"/>
              <a:endCxn id="7" idx="4"/>
            </p:cNvCxnSpPr>
            <p:nvPr/>
          </p:nvCxnSpPr>
          <p:spPr>
            <a:xfrm flipV="1">
              <a:off x="7417047" y="5012977"/>
              <a:ext cx="828675" cy="288925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2" name="TextBox 41"/>
            <p:cNvSpPr txBox="1">
              <a:spLocks noChangeArrowheads="1"/>
            </p:cNvSpPr>
            <p:nvPr/>
          </p:nvSpPr>
          <p:spPr bwMode="auto">
            <a:xfrm>
              <a:off x="6264523" y="4941540"/>
              <a:ext cx="5095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K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1p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  <p:sp>
          <p:nvSpPr>
            <p:cNvPr id="23583" name="TextBox 42"/>
            <p:cNvSpPr txBox="1">
              <a:spLocks noChangeArrowheads="1"/>
            </p:cNvSpPr>
            <p:nvPr/>
          </p:nvSpPr>
          <p:spPr bwMode="auto">
            <a:xfrm>
              <a:off x="5335835" y="4868515"/>
              <a:ext cx="4968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K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11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  <p:sp>
          <p:nvSpPr>
            <p:cNvPr id="23584" name="TextBox 43"/>
            <p:cNvSpPr txBox="1">
              <a:spLocks noChangeArrowheads="1"/>
            </p:cNvSpPr>
            <p:nvPr/>
          </p:nvSpPr>
          <p:spPr bwMode="auto">
            <a:xfrm>
              <a:off x="8420348" y="4941540"/>
              <a:ext cx="527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K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Pp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  <p:sp>
          <p:nvSpPr>
            <p:cNvPr id="23585" name="TextBox 44"/>
            <p:cNvSpPr txBox="1">
              <a:spLocks noChangeArrowheads="1"/>
            </p:cNvSpPr>
            <p:nvPr/>
          </p:nvSpPr>
          <p:spPr bwMode="auto">
            <a:xfrm>
              <a:off x="7345610" y="4797078"/>
              <a:ext cx="5254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K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P1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  <p:sp>
          <p:nvSpPr>
            <p:cNvPr id="23586" name="TextBox 45"/>
            <p:cNvSpPr txBox="1">
              <a:spLocks noChangeArrowheads="1"/>
            </p:cNvSpPr>
            <p:nvPr/>
          </p:nvSpPr>
          <p:spPr bwMode="auto">
            <a:xfrm>
              <a:off x="5137398" y="4941540"/>
              <a:ext cx="4079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f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11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  <p:sp>
          <p:nvSpPr>
            <p:cNvPr id="23587" name="TextBox 46"/>
            <p:cNvSpPr txBox="1">
              <a:spLocks noChangeArrowheads="1"/>
            </p:cNvSpPr>
            <p:nvPr/>
          </p:nvSpPr>
          <p:spPr bwMode="auto">
            <a:xfrm>
              <a:off x="5977185" y="5003453"/>
              <a:ext cx="406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f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11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  <p:sp>
          <p:nvSpPr>
            <p:cNvPr id="23588" name="TextBox 47"/>
            <p:cNvSpPr txBox="1">
              <a:spLocks noChangeArrowheads="1"/>
            </p:cNvSpPr>
            <p:nvPr/>
          </p:nvSpPr>
          <p:spPr bwMode="auto">
            <a:xfrm>
              <a:off x="7082085" y="4941540"/>
              <a:ext cx="479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f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CO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  <p:sp>
          <p:nvSpPr>
            <p:cNvPr id="23589" name="TextBox 48"/>
            <p:cNvSpPr txBox="1">
              <a:spLocks noChangeArrowheads="1"/>
            </p:cNvSpPr>
            <p:nvPr/>
          </p:nvSpPr>
          <p:spPr bwMode="auto">
            <a:xfrm>
              <a:off x="7945685" y="5003453"/>
              <a:ext cx="479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tx2"/>
                  </a:solidFill>
                </a:rPr>
                <a:t>f</a:t>
              </a:r>
              <a:r>
                <a:rPr lang="en-US" altLang="en-US" i="1" baseline="-25000">
                  <a:solidFill>
                    <a:schemeClr val="tx2"/>
                  </a:solidFill>
                </a:rPr>
                <a:t>CO</a:t>
              </a:r>
              <a:endParaRPr lang="hu-HU" altLang="en-US" i="1" baseline="-250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6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23850" y="5373688"/>
            <a:ext cx="84963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6935788" cy="668338"/>
          </a:xfrm>
        </p:spPr>
        <p:txBody>
          <a:bodyPr/>
          <a:lstStyle/>
          <a:p>
            <a:r>
              <a:rPr lang="en-US" altLang="en-US" smtClean="0"/>
              <a:t>Portunes - Protocol Overview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8313" y="2586038"/>
            <a:ext cx="1246187" cy="973137"/>
            <a:chOff x="1733979" y="1296521"/>
            <a:chExt cx="1245677" cy="972648"/>
          </a:xfrm>
        </p:grpSpPr>
        <p:pic>
          <p:nvPicPr>
            <p:cNvPr id="24621" name="Picture 3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2" name="Picture 4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5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6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1" name="Picture 7" descr="c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1735138"/>
            <a:ext cx="18462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41350" y="1614488"/>
            <a:ext cx="914400" cy="9144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CSP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1988" y="4221163"/>
            <a:ext cx="982662" cy="7080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Pad Owner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96888" y="5013325"/>
            <a:ext cx="1246187" cy="973138"/>
            <a:chOff x="1733979" y="1296521"/>
            <a:chExt cx="1245677" cy="972648"/>
          </a:xfrm>
        </p:grpSpPr>
        <p:pic>
          <p:nvPicPr>
            <p:cNvPr id="24617" name="Picture 12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8" name="Picture 13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9" name="Picture 14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0" name="Picture 15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5" name="Picture 16" descr="Screen Shot 2014-03-09 at 4.58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327525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7" descr="Screen Shot 2014-03-09 at 4.58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327525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9" descr="Screen Shot 2014-03-09 at 4.58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327525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633663" y="4959350"/>
            <a:ext cx="1246187" cy="971550"/>
            <a:chOff x="1733979" y="1296521"/>
            <a:chExt cx="1245677" cy="972648"/>
          </a:xfrm>
        </p:grpSpPr>
        <p:pic>
          <p:nvPicPr>
            <p:cNvPr id="24613" name="Picture 21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4" name="Picture 22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5" name="Picture 23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6" name="Picture 24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79925" y="4929188"/>
            <a:ext cx="1246188" cy="973137"/>
            <a:chOff x="1733979" y="1296521"/>
            <a:chExt cx="1245677" cy="972648"/>
          </a:xfrm>
        </p:grpSpPr>
        <p:pic>
          <p:nvPicPr>
            <p:cNvPr id="24609" name="Picture 26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0" name="Picture 27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1" name="Picture 28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2" name="Picture 29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477000" y="4929188"/>
            <a:ext cx="1244600" cy="973137"/>
            <a:chOff x="1733979" y="1296521"/>
            <a:chExt cx="1245677" cy="972648"/>
          </a:xfrm>
        </p:grpSpPr>
        <p:pic>
          <p:nvPicPr>
            <p:cNvPr id="24605" name="Picture 31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6" name="Picture 32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7" name="Picture 33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34" descr="ke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9" name="Curved Connector 38"/>
          <p:cNvCxnSpPr/>
          <p:nvPr/>
        </p:nvCxnSpPr>
        <p:spPr>
          <a:xfrm rot="10800000" flipH="1" flipV="1">
            <a:off x="468313" y="2792413"/>
            <a:ext cx="28575" cy="2425700"/>
          </a:xfrm>
          <a:prstGeom prst="curvedConnector3">
            <a:avLst>
              <a:gd name="adj1" fmla="val -798324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k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600325"/>
            <a:ext cx="5127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Arrow Connector 53"/>
          <p:cNvCxnSpPr>
            <a:endCxn id="9" idx="3"/>
          </p:cNvCxnSpPr>
          <p:nvPr/>
        </p:nvCxnSpPr>
        <p:spPr>
          <a:xfrm flipH="1" flipV="1">
            <a:off x="1555750" y="2071688"/>
            <a:ext cx="2719388" cy="25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2" idx="1"/>
          </p:cNvCxnSpPr>
          <p:nvPr/>
        </p:nvCxnSpPr>
        <p:spPr>
          <a:xfrm>
            <a:off x="1714500" y="2792413"/>
            <a:ext cx="3136900" cy="127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203325" y="2586038"/>
            <a:ext cx="511175" cy="411162"/>
          </a:xfrm>
          <a:prstGeom prst="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2" name="Straight Arrow Connector 61"/>
          <p:cNvCxnSpPr>
            <a:stCxn id="52" idx="2"/>
          </p:cNvCxnSpPr>
          <p:nvPr/>
        </p:nvCxnSpPr>
        <p:spPr>
          <a:xfrm flipH="1">
            <a:off x="3273425" y="3009900"/>
            <a:ext cx="1835150" cy="131762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2" idx="2"/>
          </p:cNvCxnSpPr>
          <p:nvPr/>
        </p:nvCxnSpPr>
        <p:spPr>
          <a:xfrm>
            <a:off x="5108575" y="3009900"/>
            <a:ext cx="15875" cy="131762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2" idx="2"/>
          </p:cNvCxnSpPr>
          <p:nvPr/>
        </p:nvCxnSpPr>
        <p:spPr>
          <a:xfrm>
            <a:off x="5108575" y="3009900"/>
            <a:ext cx="1954213" cy="131762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752475" y="5902325"/>
            <a:ext cx="6713538" cy="620713"/>
            <a:chOff x="1592690" y="5902396"/>
            <a:chExt cx="6713611" cy="619898"/>
          </a:xfrm>
        </p:grpSpPr>
        <p:cxnSp>
          <p:nvCxnSpPr>
            <p:cNvPr id="44" name="Elbow Connector 43"/>
            <p:cNvCxnSpPr/>
            <p:nvPr/>
          </p:nvCxnSpPr>
          <p:spPr>
            <a:xfrm rot="5400000" flipH="1" flipV="1">
              <a:off x="4907482" y="2587604"/>
              <a:ext cx="84028" cy="6713611"/>
            </a:xfrm>
            <a:prstGeom prst="bentConnector3">
              <a:avLst>
                <a:gd name="adj1" fmla="val -651479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947250" y="5902396"/>
              <a:ext cx="0" cy="61989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3985079" y="5930933"/>
              <a:ext cx="0" cy="59136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 flipH="1" flipV="1">
            <a:off x="1571625" y="1916113"/>
            <a:ext cx="2719388" cy="25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98" name="Picture 46" descr="D:\Program Files (x86)\Microsoft Office\MEDIA\CAGCAT10\j022202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484313"/>
            <a:ext cx="45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2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23850" y="5373688"/>
            <a:ext cx="84963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31" name="Title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6935788" cy="668338"/>
          </a:xfrm>
        </p:spPr>
        <p:txBody>
          <a:bodyPr/>
          <a:lstStyle/>
          <a:p>
            <a:r>
              <a:rPr lang="en-US" altLang="en-US" smtClean="0"/>
              <a:t>Phase 1: Key Pre-distribution</a:t>
            </a:r>
          </a:p>
        </p:txBody>
      </p: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465138" y="2586038"/>
            <a:ext cx="1246187" cy="973137"/>
            <a:chOff x="1733979" y="1296521"/>
            <a:chExt cx="1245677" cy="972648"/>
          </a:xfrm>
        </p:grpSpPr>
        <p:pic>
          <p:nvPicPr>
            <p:cNvPr id="1071" name="Picture 3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5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6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ounded Rectangle 8"/>
          <p:cNvSpPr/>
          <p:nvPr/>
        </p:nvSpPr>
        <p:spPr>
          <a:xfrm>
            <a:off x="638175" y="1614488"/>
            <a:ext cx="914400" cy="9144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CSP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8813" y="4149725"/>
            <a:ext cx="1033462" cy="7794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Pad Owner</a:t>
            </a: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93713" y="5013325"/>
            <a:ext cx="1246187" cy="973138"/>
            <a:chOff x="1733979" y="1296521"/>
            <a:chExt cx="1245677" cy="972648"/>
          </a:xfrm>
        </p:grpSpPr>
        <p:pic>
          <p:nvPicPr>
            <p:cNvPr id="1067" name="Picture 12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13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14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15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6" name="Picture 16" descr="Screen Shot 2014-03-09 at 4.58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4327525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7" descr="Screen Shot 2014-03-09 at 4.58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327525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9" descr="Screen Shot 2014-03-09 at 4.58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327525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9" name="Group 20"/>
          <p:cNvGrpSpPr>
            <a:grpSpLocks/>
          </p:cNvGrpSpPr>
          <p:nvPr/>
        </p:nvGrpSpPr>
        <p:grpSpPr bwMode="auto">
          <a:xfrm>
            <a:off x="2630488" y="4959350"/>
            <a:ext cx="1246187" cy="971550"/>
            <a:chOff x="1733979" y="1296521"/>
            <a:chExt cx="1245677" cy="972648"/>
          </a:xfrm>
        </p:grpSpPr>
        <p:pic>
          <p:nvPicPr>
            <p:cNvPr id="1063" name="Picture 21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22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23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24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0" name="Group 25"/>
          <p:cNvGrpSpPr>
            <a:grpSpLocks/>
          </p:cNvGrpSpPr>
          <p:nvPr/>
        </p:nvGrpSpPr>
        <p:grpSpPr bwMode="auto">
          <a:xfrm>
            <a:off x="4476750" y="4929188"/>
            <a:ext cx="1246188" cy="973137"/>
            <a:chOff x="1733979" y="1296521"/>
            <a:chExt cx="1245677" cy="972648"/>
          </a:xfrm>
        </p:grpSpPr>
        <p:pic>
          <p:nvPicPr>
            <p:cNvPr id="1059" name="Picture 26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27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28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29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1" name="Group 30"/>
          <p:cNvGrpSpPr>
            <a:grpSpLocks/>
          </p:cNvGrpSpPr>
          <p:nvPr/>
        </p:nvGrpSpPr>
        <p:grpSpPr bwMode="auto">
          <a:xfrm>
            <a:off x="6473825" y="4929188"/>
            <a:ext cx="1244600" cy="973137"/>
            <a:chOff x="1733979" y="1296521"/>
            <a:chExt cx="1245677" cy="972648"/>
          </a:xfrm>
        </p:grpSpPr>
        <p:pic>
          <p:nvPicPr>
            <p:cNvPr id="1055" name="Picture 31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9" name="Curved Connector 38"/>
          <p:cNvCxnSpPr/>
          <p:nvPr/>
        </p:nvCxnSpPr>
        <p:spPr>
          <a:xfrm rot="10800000" flipH="1" flipV="1">
            <a:off x="465138" y="2792413"/>
            <a:ext cx="28575" cy="2425700"/>
          </a:xfrm>
          <a:prstGeom prst="curvedConnector3">
            <a:avLst>
              <a:gd name="adj1" fmla="val -798324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3" name="Group 60"/>
          <p:cNvGrpSpPr>
            <a:grpSpLocks/>
          </p:cNvGrpSpPr>
          <p:nvPr/>
        </p:nvGrpSpPr>
        <p:grpSpPr bwMode="auto">
          <a:xfrm>
            <a:off x="733425" y="5986463"/>
            <a:ext cx="6713538" cy="619125"/>
            <a:chOff x="749974" y="5902396"/>
            <a:chExt cx="6713611" cy="619898"/>
          </a:xfrm>
        </p:grpSpPr>
        <p:cxnSp>
          <p:nvCxnSpPr>
            <p:cNvPr id="44" name="Elbow Connector 43"/>
            <p:cNvCxnSpPr/>
            <p:nvPr/>
          </p:nvCxnSpPr>
          <p:spPr>
            <a:xfrm rot="5400000" flipH="1" flipV="1">
              <a:off x="4064658" y="2587712"/>
              <a:ext cx="84242" cy="6713611"/>
            </a:xfrm>
            <a:prstGeom prst="bentConnector3">
              <a:avLst>
                <a:gd name="adj1" fmla="val -63569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391874" y="5902396"/>
              <a:ext cx="0" cy="61989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3536067" y="5931007"/>
              <a:ext cx="0" cy="59128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0238" y="2690813"/>
          <a:ext cx="47720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6" imgW="2148480" imgH="255960" progId="">
                  <p:embed/>
                </p:oleObj>
              </mc:Choice>
              <mc:Fallback>
                <p:oleObj name="Equation" r:id="rId6" imgW="2148480" imgH="255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690813"/>
                        <a:ext cx="47720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3863975" y="2684463"/>
            <a:ext cx="1524000" cy="1230312"/>
            <a:chOff x="4706319" y="2683912"/>
            <a:chExt cx="1524168" cy="1231006"/>
          </a:xfrm>
        </p:grpSpPr>
        <p:sp>
          <p:nvSpPr>
            <p:cNvPr id="40" name="Rectangle 39"/>
            <p:cNvSpPr/>
            <p:nvPr/>
          </p:nvSpPr>
          <p:spPr>
            <a:xfrm>
              <a:off x="4706319" y="2683912"/>
              <a:ext cx="730330" cy="594060"/>
            </a:xfrm>
            <a:prstGeom prst="rect">
              <a:avLst/>
            </a:prstGeom>
            <a:noFill/>
            <a:ln w="127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78000" y="2965058"/>
              <a:ext cx="452487" cy="306561"/>
            </a:xfrm>
            <a:prstGeom prst="rect">
              <a:avLst/>
            </a:prstGeom>
            <a:noFill/>
            <a:ln w="127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Elbow Connector 7"/>
            <p:cNvCxnSpPr>
              <a:stCxn id="40" idx="2"/>
              <a:endCxn id="41" idx="2"/>
            </p:cNvCxnSpPr>
            <p:nvPr/>
          </p:nvCxnSpPr>
          <p:spPr>
            <a:xfrm rot="5400000" flipH="1" flipV="1">
              <a:off x="5534291" y="2808812"/>
              <a:ext cx="6354" cy="931966"/>
            </a:xfrm>
            <a:prstGeom prst="bentConnector3">
              <a:avLst>
                <a:gd name="adj1" fmla="val -359943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TextBox 18"/>
            <p:cNvSpPr txBox="1">
              <a:spLocks noChangeArrowheads="1"/>
            </p:cNvSpPr>
            <p:nvPr/>
          </p:nvSpPr>
          <p:spPr bwMode="auto">
            <a:xfrm>
              <a:off x="5045100" y="3545586"/>
              <a:ext cx="10714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key index</a:t>
              </a:r>
            </a:p>
          </p:txBody>
        </p:sp>
      </p:grpSp>
      <p:grpSp>
        <p:nvGrpSpPr>
          <p:cNvPr id="1045" name="Group 44"/>
          <p:cNvGrpSpPr>
            <a:grpSpLocks/>
          </p:cNvGrpSpPr>
          <p:nvPr/>
        </p:nvGrpSpPr>
        <p:grpSpPr bwMode="auto">
          <a:xfrm>
            <a:off x="1882775" y="1785938"/>
            <a:ext cx="7075488" cy="574675"/>
            <a:chOff x="2080407" y="1534030"/>
            <a:chExt cx="7076299" cy="574675"/>
          </a:xfrm>
        </p:grpSpPr>
        <p:sp>
          <p:nvSpPr>
            <p:cNvPr id="1047" name="TextBox 37"/>
            <p:cNvSpPr txBox="1">
              <a:spLocks noChangeArrowheads="1"/>
            </p:cNvSpPr>
            <p:nvPr/>
          </p:nvSpPr>
          <p:spPr bwMode="auto">
            <a:xfrm>
              <a:off x="2369870" y="1613115"/>
              <a:ext cx="67868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: one-way function that maps pseudonym        to key index</a:t>
              </a:r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7146645" y="1645666"/>
            <a:ext cx="395105" cy="395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Equation" r:id="rId8" imgW="127800" imgH="127800" progId="">
                    <p:embed/>
                  </p:oleObj>
                </mc:Choice>
                <mc:Fallback>
                  <p:oleObj name="Equation" r:id="rId8" imgW="127800" imgH="12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6645" y="1645666"/>
                          <a:ext cx="395105" cy="3951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080407" y="1534030"/>
            <a:ext cx="395287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Equation" r:id="rId10" imgW="127800" imgH="191880" progId="">
                    <p:embed/>
                  </p:oleObj>
                </mc:Choice>
                <mc:Fallback>
                  <p:oleObj name="Equation" r:id="rId10" imgW="127800" imgH="191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0407" y="1534030"/>
                          <a:ext cx="395287" cy="574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6" name="TextBox 37"/>
          <p:cNvSpPr txBox="1">
            <a:spLocks noChangeArrowheads="1"/>
          </p:cNvSpPr>
          <p:nvPr/>
        </p:nvSpPr>
        <p:spPr bwMode="auto">
          <a:xfrm>
            <a:off x="2195513" y="1412875"/>
            <a:ext cx="165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: pseudonym</a:t>
            </a:r>
          </a:p>
        </p:txBody>
      </p:sp>
      <p:graphicFrame>
        <p:nvGraphicFramePr>
          <p:cNvPr id="1029" name="Object 3"/>
          <p:cNvGraphicFramePr>
            <a:graphicFrameLocks noChangeAspect="1"/>
          </p:cNvGraphicFramePr>
          <p:nvPr/>
        </p:nvGraphicFramePr>
        <p:xfrm>
          <a:off x="1908175" y="1412875"/>
          <a:ext cx="3952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2" imgW="127800" imgH="127800" progId="">
                  <p:embed/>
                </p:oleObj>
              </mc:Choice>
              <mc:Fallback>
                <p:oleObj name="Equation" r:id="rId12" imgW="127800" imgH="12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412875"/>
                        <a:ext cx="3952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83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323850" y="5373688"/>
            <a:ext cx="84963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55" name="Title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6935788" cy="668338"/>
          </a:xfrm>
        </p:spPr>
        <p:txBody>
          <a:bodyPr/>
          <a:lstStyle/>
          <a:p>
            <a:r>
              <a:rPr lang="en-US" altLang="en-US" smtClean="0"/>
              <a:t>Phase 2: Authentication</a:t>
            </a:r>
          </a:p>
        </p:txBody>
      </p: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131763" y="2878138"/>
            <a:ext cx="1244600" cy="971550"/>
            <a:chOff x="1733979" y="1296521"/>
            <a:chExt cx="1245677" cy="972648"/>
          </a:xfrm>
        </p:grpSpPr>
        <p:pic>
          <p:nvPicPr>
            <p:cNvPr id="2102" name="Picture 3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3" name="Picture 4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4" name="Picture 5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5" name="Picture 6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7" name="Picture 7" descr="c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735138"/>
            <a:ext cx="18462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4800" y="1614488"/>
            <a:ext cx="914400" cy="91440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CSP C</a:t>
            </a:r>
          </a:p>
        </p:txBody>
      </p:sp>
      <p:pic>
        <p:nvPicPr>
          <p:cNvPr id="2059" name="Picture 17" descr="Screen Shot 2014-03-09 at 4.58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4848225"/>
            <a:ext cx="77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Group 25"/>
          <p:cNvGrpSpPr>
            <a:grpSpLocks/>
          </p:cNvGrpSpPr>
          <p:nvPr/>
        </p:nvGrpSpPr>
        <p:grpSpPr bwMode="auto">
          <a:xfrm>
            <a:off x="4816475" y="5749925"/>
            <a:ext cx="1246188" cy="973138"/>
            <a:chOff x="1733979" y="1296521"/>
            <a:chExt cx="1245677" cy="972648"/>
          </a:xfrm>
        </p:grpSpPr>
        <p:pic>
          <p:nvPicPr>
            <p:cNvPr id="2098" name="Picture 26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9" name="Picture 27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296521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" name="Picture 28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421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1" name="Picture 29" descr="ke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79" y="1859045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495425" y="1417638"/>
            <a:ext cx="3187700" cy="2263775"/>
            <a:chOff x="2050372" y="1417638"/>
            <a:chExt cx="3188657" cy="2263678"/>
          </a:xfrm>
        </p:grpSpPr>
        <p:sp>
          <p:nvSpPr>
            <p:cNvPr id="45" name="Rectangle 44"/>
            <p:cNvSpPr/>
            <p:nvPr/>
          </p:nvSpPr>
          <p:spPr>
            <a:xfrm>
              <a:off x="2050372" y="1417638"/>
              <a:ext cx="3064795" cy="186999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97" name="TextBox 45"/>
            <p:cNvSpPr txBox="1">
              <a:spLocks noChangeArrowheads="1"/>
            </p:cNvSpPr>
            <p:nvPr/>
          </p:nvSpPr>
          <p:spPr bwMode="auto">
            <a:xfrm>
              <a:off x="2091779" y="3311998"/>
              <a:ext cx="3147250" cy="36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Expensive but happens once</a:t>
              </a: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219200" y="1462088"/>
            <a:ext cx="3340100" cy="635000"/>
            <a:chOff x="1218654" y="1462303"/>
            <a:chExt cx="3340626" cy="634352"/>
          </a:xfrm>
        </p:grpSpPr>
        <p:cxnSp>
          <p:nvCxnSpPr>
            <p:cNvPr id="54" name="Straight Arrow Connector 53"/>
            <p:cNvCxnSpPr>
              <a:stCxn id="8" idx="1"/>
              <a:endCxn id="9" idx="3"/>
            </p:cNvCxnSpPr>
            <p:nvPr/>
          </p:nvCxnSpPr>
          <p:spPr>
            <a:xfrm flipH="1" flipV="1">
              <a:off x="1218654" y="2071281"/>
              <a:ext cx="3340626" cy="2537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3" name="Object 2"/>
            <p:cNvGraphicFramePr>
              <a:graphicFrameLocks noChangeAspect="1"/>
            </p:cNvGraphicFramePr>
            <p:nvPr/>
          </p:nvGraphicFramePr>
          <p:xfrm>
            <a:off x="2240912" y="1462303"/>
            <a:ext cx="1434460" cy="582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7" imgW="594000" imgH="228240" progId="">
                    <p:embed/>
                  </p:oleObj>
                </mc:Choice>
                <mc:Fallback>
                  <p:oleObj name="Equation" r:id="rId7" imgW="594000" imgH="228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0912" y="1462303"/>
                          <a:ext cx="1434460" cy="5824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65188" y="2447925"/>
            <a:ext cx="4783137" cy="854075"/>
            <a:chOff x="865588" y="2448428"/>
            <a:chExt cx="4782027" cy="852932"/>
          </a:xfrm>
        </p:grpSpPr>
        <p:pic>
          <p:nvPicPr>
            <p:cNvPr id="2092" name="Picture 51" descr="ke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380" y="2891236"/>
              <a:ext cx="511235" cy="41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7" name="Straight Arrow Connector 56"/>
            <p:cNvCxnSpPr>
              <a:stCxn id="5" idx="3"/>
            </p:cNvCxnSpPr>
            <p:nvPr/>
          </p:nvCxnSpPr>
          <p:spPr>
            <a:xfrm>
              <a:off x="1376644" y="3082578"/>
              <a:ext cx="3759914" cy="1426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865588" y="2878065"/>
              <a:ext cx="511056" cy="409027"/>
            </a:xfrm>
            <a:prstGeom prst="rect">
              <a:avLst/>
            </a:prstGeom>
            <a:noFill/>
            <a:ln w="38100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aphicFrame>
          <p:nvGraphicFramePr>
            <p:cNvPr id="2052" name="Object 3"/>
            <p:cNvGraphicFramePr>
              <a:graphicFrameLocks noChangeAspect="1"/>
            </p:cNvGraphicFramePr>
            <p:nvPr/>
          </p:nvGraphicFramePr>
          <p:xfrm>
            <a:off x="1747766" y="2448428"/>
            <a:ext cx="2551411" cy="537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Equation" r:id="rId9" imgW="1279800" imgH="255960" progId="">
                    <p:embed/>
                  </p:oleObj>
                </mc:Choice>
                <mc:Fallback>
                  <p:oleObj name="Equation" r:id="rId9" imgW="1279800" imgH="255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766" y="2448428"/>
                          <a:ext cx="2551411" cy="5378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436688" y="3302000"/>
            <a:ext cx="3971925" cy="1546225"/>
            <a:chOff x="1436135" y="3301360"/>
            <a:chExt cx="3972191" cy="1547619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5392450" y="3301360"/>
              <a:ext cx="15876" cy="1547619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1436135" y="4011613"/>
            <a:ext cx="3605213" cy="592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Equation" r:id="rId11" imgW="1782720" imgH="264960" progId="">
                    <p:embed/>
                  </p:oleObj>
                </mc:Choice>
                <mc:Fallback>
                  <p:oleObj name="Equation" r:id="rId11" imgW="1782720" imgH="264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6135" y="4011613"/>
                          <a:ext cx="3605213" cy="592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5" name="TextBox 76"/>
          <p:cNvSpPr txBox="1">
            <a:spLocks noChangeArrowheads="1"/>
          </p:cNvSpPr>
          <p:nvPr/>
        </p:nvSpPr>
        <p:spPr bwMode="auto">
          <a:xfrm>
            <a:off x="5200650" y="2447925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EV e</a:t>
            </a:r>
          </a:p>
        </p:txBody>
      </p:sp>
      <p:sp>
        <p:nvSpPr>
          <p:cNvPr id="2066" name="TextBox 77"/>
          <p:cNvSpPr txBox="1">
            <a:spLocks noChangeArrowheads="1"/>
          </p:cNvSpPr>
          <p:nvPr/>
        </p:nvSpPr>
        <p:spPr bwMode="auto">
          <a:xfrm>
            <a:off x="4684713" y="5368925"/>
            <a:ext cx="159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Charging pad p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648325" y="3095625"/>
            <a:ext cx="3230563" cy="2012950"/>
            <a:chOff x="5647615" y="3096298"/>
            <a:chExt cx="3231253" cy="2013031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6219806" y="3971430"/>
            <a:ext cx="2659062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Equation" r:id="rId13" imgW="1307160" imgH="255960" progId="">
                    <p:embed/>
                  </p:oleObj>
                </mc:Choice>
                <mc:Fallback>
                  <p:oleObj name="Equation" r:id="rId13" imgW="1307160" imgH="255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9806" y="3971430"/>
                          <a:ext cx="2659062" cy="566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0" name="Curved Connector 79"/>
            <p:cNvCxnSpPr/>
            <p:nvPr/>
          </p:nvCxnSpPr>
          <p:spPr>
            <a:xfrm flipH="1" flipV="1">
              <a:off x="5647615" y="3096298"/>
              <a:ext cx="147670" cy="2013031"/>
            </a:xfrm>
            <a:prstGeom prst="curvedConnector3">
              <a:avLst>
                <a:gd name="adj1" fmla="val -154396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6405563" y="2439988"/>
            <a:ext cx="2487612" cy="2122487"/>
            <a:chOff x="6404878" y="2320933"/>
            <a:chExt cx="2487398" cy="2122851"/>
          </a:xfrm>
        </p:grpSpPr>
        <p:sp>
          <p:nvSpPr>
            <p:cNvPr id="101" name="Rectangle 100"/>
            <p:cNvSpPr/>
            <p:nvPr/>
          </p:nvSpPr>
          <p:spPr>
            <a:xfrm>
              <a:off x="7868427" y="3849957"/>
              <a:ext cx="333346" cy="593827"/>
            </a:xfrm>
            <a:prstGeom prst="rect">
              <a:avLst/>
            </a:prstGeom>
            <a:noFill/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86" name="Group 104"/>
            <p:cNvGrpSpPr>
              <a:grpSpLocks/>
            </p:cNvGrpSpPr>
            <p:nvPr/>
          </p:nvGrpSpPr>
          <p:grpSpPr bwMode="auto">
            <a:xfrm>
              <a:off x="6404878" y="2320933"/>
              <a:ext cx="2487398" cy="1265687"/>
              <a:chOff x="6404878" y="2320933"/>
              <a:chExt cx="2487398" cy="1265687"/>
            </a:xfrm>
          </p:grpSpPr>
          <p:sp>
            <p:nvSpPr>
              <p:cNvPr id="2088" name="TextBox 99"/>
              <p:cNvSpPr txBox="1">
                <a:spLocks noChangeArrowheads="1"/>
              </p:cNvSpPr>
              <p:nvPr/>
            </p:nvSpPr>
            <p:spPr bwMode="auto">
              <a:xfrm>
                <a:off x="6404878" y="2386085"/>
                <a:ext cx="2487398" cy="1200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If timestamp valid: Provide charging pad’s location to assist EV location estimation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404878" y="2320933"/>
                <a:ext cx="2411205" cy="1265454"/>
              </a:xfrm>
              <a:prstGeom prst="rect">
                <a:avLst/>
              </a:prstGeom>
              <a:noFill/>
              <a:ln w="38100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04" name="Elbow Connector 103"/>
            <p:cNvCxnSpPr>
              <a:stCxn id="102" idx="2"/>
              <a:endCxn id="101" idx="0"/>
            </p:cNvCxnSpPr>
            <p:nvPr/>
          </p:nvCxnSpPr>
          <p:spPr>
            <a:xfrm rot="16200000" flipH="1">
              <a:off x="7691401" y="3506260"/>
              <a:ext cx="263570" cy="423826"/>
            </a:xfrm>
            <a:prstGeom prst="bentConnector3">
              <a:avLst/>
            </a:prstGeom>
            <a:ln>
              <a:solidFill>
                <a:srgbClr val="1F49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6275388" y="4676775"/>
            <a:ext cx="2773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This reply is optional.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125413" y="4095750"/>
            <a:ext cx="1268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Broadcast </a:t>
            </a:r>
          </a:p>
          <a:p>
            <a:pPr eaLnBrk="1" hangingPunct="1"/>
            <a:r>
              <a:rPr lang="en-US" altLang="en-US"/>
              <a:t>periodically</a:t>
            </a:r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1416050" y="4011613"/>
            <a:ext cx="4646613" cy="2814637"/>
            <a:chOff x="1415434" y="4011120"/>
            <a:chExt cx="4647047" cy="2814356"/>
          </a:xfrm>
        </p:grpSpPr>
        <p:sp>
          <p:nvSpPr>
            <p:cNvPr id="81" name="Rectangle 80"/>
            <p:cNvSpPr/>
            <p:nvPr/>
          </p:nvSpPr>
          <p:spPr>
            <a:xfrm>
              <a:off x="1415434" y="4011120"/>
              <a:ext cx="304828" cy="593666"/>
            </a:xfrm>
            <a:prstGeom prst="rect">
              <a:avLst/>
            </a:prstGeom>
            <a:noFill/>
            <a:ln w="381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Elbow Connector 18"/>
            <p:cNvCxnSpPr>
              <a:stCxn id="81" idx="2"/>
            </p:cNvCxnSpPr>
            <p:nvPr/>
          </p:nvCxnSpPr>
          <p:spPr>
            <a:xfrm rot="16200000" flipH="1">
              <a:off x="3139752" y="3032882"/>
              <a:ext cx="1350827" cy="4494633"/>
            </a:xfrm>
            <a:prstGeom prst="bentConnector4">
              <a:avLst>
                <a:gd name="adj1" fmla="val 160937"/>
                <a:gd name="adj2" fmla="val 105086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5540144" y="5749258"/>
              <a:ext cx="511223" cy="411122"/>
            </a:xfrm>
            <a:prstGeom prst="rect">
              <a:avLst/>
            </a:prstGeom>
            <a:noFill/>
            <a:ln w="38100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84" name="TextBox 21"/>
            <p:cNvSpPr txBox="1">
              <a:spLocks noChangeArrowheads="1"/>
            </p:cNvSpPr>
            <p:nvPr/>
          </p:nvSpPr>
          <p:spPr bwMode="auto">
            <a:xfrm>
              <a:off x="1925521" y="6456144"/>
              <a:ext cx="19159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Locate session key</a:t>
              </a: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1573213" y="4011613"/>
            <a:ext cx="1635125" cy="1206500"/>
            <a:chOff x="1573899" y="4011120"/>
            <a:chExt cx="1634214" cy="1207191"/>
          </a:xfrm>
        </p:grpSpPr>
        <p:sp>
          <p:nvSpPr>
            <p:cNvPr id="82" name="Rectangle 81"/>
            <p:cNvSpPr/>
            <p:nvPr/>
          </p:nvSpPr>
          <p:spPr>
            <a:xfrm>
              <a:off x="2903483" y="4011120"/>
              <a:ext cx="304630" cy="594065"/>
            </a:xfrm>
            <a:prstGeom prst="rect">
              <a:avLst/>
            </a:prstGeom>
            <a:noFill/>
            <a:ln w="381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Curved Connector 24"/>
            <p:cNvCxnSpPr>
              <a:stCxn id="81" idx="2"/>
              <a:endCxn id="82" idx="2"/>
            </p:cNvCxnSpPr>
            <p:nvPr/>
          </p:nvCxnSpPr>
          <p:spPr>
            <a:xfrm rot="16200000" flipH="1">
              <a:off x="2311669" y="3861062"/>
              <a:ext cx="12707" cy="1488245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0" name="TextBox 30"/>
            <p:cNvSpPr txBox="1">
              <a:spLocks noChangeArrowheads="1"/>
            </p:cNvSpPr>
            <p:nvPr/>
          </p:nvSpPr>
          <p:spPr bwMode="auto">
            <a:xfrm>
              <a:off x="1747766" y="4848979"/>
              <a:ext cx="1314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Must match</a:t>
              </a: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1835150" y="4011613"/>
            <a:ext cx="2609850" cy="2065337"/>
            <a:chOff x="1835596" y="4011613"/>
            <a:chExt cx="2608810" cy="2065652"/>
          </a:xfrm>
        </p:grpSpPr>
        <p:grpSp>
          <p:nvGrpSpPr>
            <p:cNvPr id="2074" name="Group 15"/>
            <p:cNvGrpSpPr>
              <a:grpSpLocks/>
            </p:cNvGrpSpPr>
            <p:nvPr/>
          </p:nvGrpSpPr>
          <p:grpSpPr bwMode="auto">
            <a:xfrm>
              <a:off x="1835596" y="4011613"/>
              <a:ext cx="2608810" cy="2065652"/>
              <a:chOff x="1835596" y="4011613"/>
              <a:chExt cx="2608810" cy="2065652"/>
            </a:xfrm>
          </p:grpSpPr>
          <p:sp>
            <p:nvSpPr>
              <p:cNvPr id="2076" name="TextBox 88"/>
              <p:cNvSpPr txBox="1">
                <a:spLocks noChangeArrowheads="1"/>
              </p:cNvSpPr>
              <p:nvPr/>
            </p:nvSpPr>
            <p:spPr bwMode="auto">
              <a:xfrm>
                <a:off x="1835596" y="5430859"/>
                <a:ext cx="2608810" cy="646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Validate timestamp and location stamp (</a:t>
                </a:r>
                <a:r>
                  <a:rPr lang="en-US" altLang="en-US" i="1">
                    <a:sym typeface="Symbol" panose="05050102010706020507" pitchFamily="18" charset="2"/>
                  </a:rPr>
                  <a:t></a:t>
                </a:r>
                <a:r>
                  <a:rPr lang="en-US" altLang="en-US" i="1" baseline="-25000">
                    <a:sym typeface="Symbol" panose="05050102010706020507" pitchFamily="18" charset="2"/>
                  </a:rPr>
                  <a:t>t</a:t>
                </a:r>
                <a:r>
                  <a:rPr lang="en-US" altLang="en-US" i="1">
                    <a:sym typeface="Symbol" panose="05050102010706020507" pitchFamily="18" charset="2"/>
                  </a:rPr>
                  <a:t>,</a:t>
                </a:r>
                <a:r>
                  <a:rPr lang="en-US" altLang="en-US" i="1" baseline="-25000">
                    <a:sym typeface="Symbol" panose="05050102010706020507" pitchFamily="18" charset="2"/>
                  </a:rPr>
                  <a:t>l</a:t>
                </a:r>
                <a:r>
                  <a:rPr lang="en-US" altLang="en-US">
                    <a:sym typeface="Symbol" panose="05050102010706020507" pitchFamily="18" charset="2"/>
                  </a:rPr>
                  <a:t>)</a:t>
                </a:r>
                <a:endParaRPr lang="en-US" alt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320904" y="4011613"/>
                <a:ext cx="1056854" cy="593816"/>
              </a:xfrm>
              <a:prstGeom prst="rect">
                <a:avLst/>
              </a:prstGeom>
              <a:noFill/>
              <a:ln w="38100" cmpd="sng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33" name="Straight Connector 32"/>
            <p:cNvCxnSpPr>
              <a:stCxn id="91" idx="2"/>
            </p:cNvCxnSpPr>
            <p:nvPr/>
          </p:nvCxnSpPr>
          <p:spPr>
            <a:xfrm flipH="1">
              <a:off x="3841396" y="4605429"/>
              <a:ext cx="7935" cy="8256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03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6935788" cy="677108"/>
          </a:xfrm>
        </p:spPr>
        <p:txBody>
          <a:bodyPr/>
          <a:lstStyle/>
          <a:p>
            <a:r>
              <a:rPr lang="en-US" altLang="en-US" dirty="0" smtClean="0"/>
              <a:t>Security – Replay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935788" cy="45720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 smtClean="0"/>
              <a:t>Location estimate accuracy</a:t>
            </a:r>
          </a:p>
          <a:p>
            <a:pPr lvl="1"/>
            <a:r>
              <a:rPr lang="en-US" altLang="en-US" dirty="0" smtClean="0"/>
              <a:t>GPS accuracy within 2.2m with 95%</a:t>
            </a:r>
          </a:p>
          <a:p>
            <a:pPr lvl="1"/>
            <a:r>
              <a:rPr lang="en-US" altLang="en-US" dirty="0" smtClean="0"/>
              <a:t>Assisted location estimate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>
              <a:spcBef>
                <a:spcPts val="600"/>
              </a:spcBef>
            </a:pPr>
            <a:endParaRPr lang="en-US" altLang="en-US" b="1" dirty="0" smtClean="0"/>
          </a:p>
          <a:p>
            <a:pPr>
              <a:spcBef>
                <a:spcPts val="600"/>
              </a:spcBef>
            </a:pPr>
            <a:r>
              <a:rPr lang="en-US" altLang="en-US" b="1" dirty="0" smtClean="0"/>
              <a:t>Replay attack</a:t>
            </a:r>
          </a:p>
          <a:p>
            <a:pPr lvl="1"/>
            <a:r>
              <a:rPr lang="en-US" altLang="en-US" dirty="0" smtClean="0"/>
              <a:t>Location stamp prevents replay at another charging pad</a:t>
            </a:r>
            <a:br>
              <a:rPr lang="en-US" altLang="en-US" dirty="0" smtClean="0"/>
            </a:br>
            <a:r>
              <a:rPr lang="en-US" altLang="en-US" dirty="0" smtClean="0"/>
              <a:t>                         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/>
          </a:p>
          <a:p>
            <a:pPr lvl="2"/>
            <a:r>
              <a:rPr lang="en-US" altLang="en-US" dirty="0" smtClean="0"/>
              <a:t>For </a:t>
            </a:r>
            <a:r>
              <a:rPr lang="en-US" altLang="en-US" i="1" dirty="0" smtClean="0">
                <a:sym typeface="Symbol" panose="05050102010706020507" pitchFamily="18" charset="2"/>
              </a:rPr>
              <a:t></a:t>
            </a:r>
            <a:r>
              <a:rPr lang="en-US" altLang="en-US" i="1" baseline="-25000" dirty="0" smtClean="0"/>
              <a:t>l</a:t>
            </a:r>
            <a:r>
              <a:rPr lang="en-US" altLang="en-US" dirty="0" smtClean="0"/>
              <a:t>=1m,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=30m/</a:t>
            </a:r>
            <a:r>
              <a:rPr lang="en-US" altLang="en-US" dirty="0" err="1" smtClean="0"/>
              <a:t>s,</a:t>
            </a:r>
            <a:r>
              <a:rPr lang="en-US" altLang="en-US" i="1" dirty="0" err="1" smtClean="0">
                <a:sym typeface="Symbol" panose="05050102010706020507" pitchFamily="18" charset="2"/>
              </a:rPr>
              <a:t></a:t>
            </a:r>
            <a:r>
              <a:rPr lang="en-US" altLang="en-US" i="1" baseline="-25000" dirty="0" err="1" smtClean="0">
                <a:sym typeface="Symbol" panose="05050102010706020507" pitchFamily="18" charset="2"/>
              </a:rPr>
              <a:t>t</a:t>
            </a:r>
            <a:r>
              <a:rPr lang="en-US" altLang="en-US" dirty="0" smtClean="0">
                <a:sym typeface="Symbol" panose="05050102010706020507" pitchFamily="18" charset="2"/>
              </a:rPr>
              <a:t>=200ms  pad to be within 6m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Time stamp prevents replay at another time (within </a:t>
            </a:r>
            <a:r>
              <a:rPr lang="en-US" altLang="en-US" i="1" dirty="0" smtClean="0"/>
              <a:t>2</a:t>
            </a:r>
            <a:r>
              <a:rPr lang="en-US" altLang="en-US" i="1" dirty="0" smtClean="0">
                <a:sym typeface="Symbol" panose="05050102010706020507" pitchFamily="18" charset="2"/>
              </a:rPr>
              <a:t></a:t>
            </a:r>
            <a:r>
              <a:rPr lang="en-US" altLang="en-US" i="1" baseline="-25000" dirty="0" smtClean="0">
                <a:sym typeface="Symbol" panose="05050102010706020507" pitchFamily="18" charset="2"/>
              </a:rPr>
              <a:t>t</a:t>
            </a:r>
            <a:r>
              <a:rPr lang="en-US" altLang="en-US" dirty="0" smtClean="0">
                <a:sym typeface="Symbol" panose="05050102010706020507" pitchFamily="18" charset="2"/>
              </a:rPr>
              <a:t>)</a:t>
            </a:r>
            <a:endParaRPr lang="en-US" altLang="en-US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125913" y="2662238"/>
          <a:ext cx="40465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2145960" imgH="304560" progId="Equation.3">
                  <p:embed/>
                </p:oleObj>
              </mc:Choice>
              <mc:Fallback>
                <p:oleObj name="Equation" r:id="rId3" imgW="21459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3" y="2662238"/>
                        <a:ext cx="40465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24075" y="2684463"/>
          <a:ext cx="10302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545760" imgH="266400" progId="Equation.3">
                  <p:embed/>
                </p:oleObj>
              </mc:Choice>
              <mc:Fallback>
                <p:oleObj name="Equation" r:id="rId5" imgW="545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684463"/>
                        <a:ext cx="10302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3348038" y="2852738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979613" y="4152900"/>
          <a:ext cx="1498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838080" imgH="279360" progId="Equation.3">
                  <p:embed/>
                </p:oleObj>
              </mc:Choice>
              <mc:Fallback>
                <p:oleObj name="Equation" r:id="rId7" imgW="838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152900"/>
                        <a:ext cx="14986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5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6935788" cy="668338"/>
          </a:xfrm>
        </p:spPr>
        <p:txBody>
          <a:bodyPr/>
          <a:lstStyle/>
          <a:p>
            <a:r>
              <a:rPr lang="en-US" altLang="en-US" smtClean="0"/>
              <a:t>Privacy &amp;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700213"/>
            <a:ext cx="6935788" cy="3603625"/>
          </a:xfrm>
        </p:spPr>
        <p:txBody>
          <a:bodyPr/>
          <a:lstStyle/>
          <a:p>
            <a:r>
              <a:rPr lang="en-US" altLang="en-US" b="1" smtClean="0"/>
              <a:t>Privacy</a:t>
            </a:r>
          </a:p>
          <a:p>
            <a:pPr lvl="1"/>
            <a:r>
              <a:rPr lang="en-US" altLang="en-US" smtClean="0"/>
              <a:t>Location privacy provided by pseudonym </a:t>
            </a:r>
          </a:p>
          <a:p>
            <a:pPr lvl="1"/>
            <a:r>
              <a:rPr lang="en-US" altLang="en-US" smtClean="0"/>
              <a:t>Only CSP knows the pseudonym mapping</a:t>
            </a:r>
          </a:p>
          <a:p>
            <a:endParaRPr lang="en-US" altLang="en-US" b="1" smtClean="0"/>
          </a:p>
          <a:p>
            <a:r>
              <a:rPr lang="en-US" altLang="en-US" b="1" smtClean="0"/>
              <a:t>Trust</a:t>
            </a:r>
          </a:p>
          <a:p>
            <a:pPr lvl="1"/>
            <a:r>
              <a:rPr lang="en-US" altLang="en-US" smtClean="0"/>
              <a:t>Charging base on PO’s report to CSP</a:t>
            </a:r>
          </a:p>
          <a:p>
            <a:pPr lvl="1"/>
            <a:r>
              <a:rPr lang="en-US" altLang="en-US" smtClean="0"/>
              <a:t>Reporting accuracy check by test-driving</a:t>
            </a:r>
          </a:p>
        </p:txBody>
      </p:sp>
    </p:spTree>
    <p:extLst>
      <p:ext uri="{BB962C8B-B14F-4D97-AF65-F5344CB8AC3E}">
        <p14:creationId xmlns:p14="http://schemas.microsoft.com/office/powerpoint/2010/main" val="39004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6935788" cy="668338"/>
          </a:xfrm>
        </p:spPr>
        <p:txBody>
          <a:bodyPr/>
          <a:lstStyle/>
          <a:p>
            <a:r>
              <a:rPr lang="en-US" altLang="en-US" smtClean="0"/>
              <a:t>Computational Complexity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616575" y="1408113"/>
            <a:ext cx="36353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Raspberry Pi Model B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700 MHz CPU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512 MB RAM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Less than $40 (USD)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LibCrypto++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Algorithms (128 bit security)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ECDSA P-224 (448bit)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AES-CFB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ECDSA beaconing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every 1.2m at 30m/s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12875"/>
            <a:ext cx="5727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638800"/>
            <a:ext cx="394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Raspherry</a:t>
            </a:r>
            <a:r>
              <a:rPr lang="en-US" dirty="0" smtClean="0"/>
              <a:t> Pi implements EV algorithms!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0113" y="5897881"/>
            <a:ext cx="293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75" y="4483"/>
            <a:ext cx="9202725" cy="677108"/>
          </a:xfrm>
        </p:spPr>
        <p:txBody>
          <a:bodyPr/>
          <a:lstStyle/>
          <a:p>
            <a:r>
              <a:rPr lang="en-US" dirty="0" smtClean="0"/>
              <a:t>Other Interesting Problem – Assign Charging Devices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1905000"/>
            <a:ext cx="6316950" cy="4366850"/>
            <a:chOff x="2049833" y="2286000"/>
            <a:chExt cx="4420019" cy="2493911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362200" y="3581400"/>
              <a:ext cx="3733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2362200" y="2590800"/>
              <a:ext cx="1828800" cy="990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191000" y="2590800"/>
              <a:ext cx="1905000" cy="990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362200" y="3581400"/>
              <a:ext cx="1828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4191000" y="3581400"/>
              <a:ext cx="19050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049833" y="3352800"/>
              <a:ext cx="381000" cy="29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rgbClr val="000000"/>
                  </a:solidFill>
                </a:rPr>
                <a:t>A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2286000"/>
              <a:ext cx="381000" cy="29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rgbClr val="000000"/>
                  </a:solidFill>
                </a:rPr>
                <a:t>B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4481100"/>
              <a:ext cx="381000" cy="29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88852" y="3338100"/>
              <a:ext cx="381000" cy="29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400" y="2743200"/>
              <a:ext cx="838200" cy="29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rgbClr val="000000"/>
                  </a:solidFill>
                </a:rPr>
                <a:t>5, 50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3613" y="2743200"/>
              <a:ext cx="838200" cy="29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rgbClr val="000000"/>
                  </a:solidFill>
                </a:rPr>
                <a:t>5, 80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400" y="4191000"/>
              <a:ext cx="838200" cy="29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rgbClr val="000000"/>
                  </a:solidFill>
                </a:rPr>
                <a:t>5, 10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4191000"/>
              <a:ext cx="838200" cy="29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rgbClr val="000000"/>
                  </a:solidFill>
                </a:rPr>
                <a:t>5, 30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3200400"/>
              <a:ext cx="838200" cy="29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>
                  <a:solidFill>
                    <a:srgbClr val="000000"/>
                  </a:solidFill>
                </a:rPr>
                <a:t>8</a:t>
              </a:r>
              <a:r>
                <a:rPr lang="en-US" sz="2800" b="0" dirty="0" smtClean="0">
                  <a:solidFill>
                    <a:srgbClr val="000000"/>
                  </a:solidFill>
                </a:rPr>
                <a:t>, 150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26606" y="692076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Link information: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Length in unit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Traffic flow in </a:t>
            </a:r>
            <a:r>
              <a:rPr lang="en-US" sz="2000" b="0" dirty="0" err="1" smtClean="0">
                <a:solidFill>
                  <a:schemeClr val="tx1"/>
                </a:solidFill>
              </a:rPr>
              <a:t>veh</a:t>
            </a:r>
            <a:r>
              <a:rPr lang="en-US" sz="2000" b="0" dirty="0" smtClean="0">
                <a:solidFill>
                  <a:schemeClr val="tx1"/>
                </a:solidFill>
              </a:rPr>
              <a:t>/</a:t>
            </a:r>
            <a:r>
              <a:rPr lang="en-US" sz="2000" b="0" dirty="0" err="1" smtClean="0">
                <a:solidFill>
                  <a:schemeClr val="tx1"/>
                </a:solidFill>
              </a:rPr>
              <a:t>hr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20" name="Picture 19" descr="charging_s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974842" cy="609600"/>
          </a:xfrm>
          <a:prstGeom prst="rect">
            <a:avLst/>
          </a:prstGeom>
        </p:spPr>
      </p:pic>
      <p:pic>
        <p:nvPicPr>
          <p:cNvPr id="21" name="Picture 20" descr="charging_pad_mark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86200"/>
            <a:ext cx="1809869" cy="10165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52711" y="3637052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 descr="charging_st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44" y="4171762"/>
            <a:ext cx="1097345" cy="686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29" y="1085772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Goal: find optimal locations for charging facilities to serve the most traffic flows.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Constraint: budget.</a:t>
            </a:r>
          </a:p>
          <a:p>
            <a:r>
              <a:rPr lang="en-US" sz="2000" dirty="0" smtClean="0"/>
              <a:t>Approach: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Flow Refueling Location Model (FRLM)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4288" y="6098126"/>
            <a:ext cx="5111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Optimal Placement of Charging Stations and Dynamic Wireless Charging Pads </a:t>
            </a:r>
            <a:br>
              <a:rPr lang="en-US" sz="1100" b="1" dirty="0"/>
            </a:br>
            <a:r>
              <a:rPr lang="en-US" sz="1100" b="1" dirty="0"/>
              <a:t>joint work with </a:t>
            </a:r>
            <a:r>
              <a:rPr lang="en-US" sz="1100" b="1" dirty="0" smtClean="0"/>
              <a:t>Siting Chang </a:t>
            </a:r>
            <a:r>
              <a:rPr lang="en-US" sz="1100" b="1" dirty="0"/>
              <a:t>and Hongyang </a:t>
            </a:r>
            <a:r>
              <a:rPr lang="en-US" sz="1100" b="1" dirty="0" smtClean="0"/>
              <a:t>Li, IEEE </a:t>
            </a:r>
            <a:r>
              <a:rPr lang="en-US" sz="1100" b="1" dirty="0"/>
              <a:t>ICEV 2014</a:t>
            </a:r>
          </a:p>
        </p:txBody>
      </p:sp>
    </p:spTree>
    <p:extLst>
      <p:ext uri="{BB962C8B-B14F-4D97-AF65-F5344CB8AC3E}">
        <p14:creationId xmlns:p14="http://schemas.microsoft.com/office/powerpoint/2010/main" val="34204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444" y="978875"/>
            <a:ext cx="8153400" cy="3124200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ligible </a:t>
            </a:r>
            <a:r>
              <a:rPr lang="en-US" sz="1800" dirty="0">
                <a:solidFill>
                  <a:srgbClr val="000000"/>
                </a:solidFill>
              </a:rPr>
              <a:t>combination of </a:t>
            </a:r>
            <a:r>
              <a:rPr lang="en-US" sz="1800" dirty="0" smtClean="0">
                <a:solidFill>
                  <a:srgbClr val="C00000"/>
                </a:solidFill>
              </a:rPr>
              <a:t>OD (Origin Destination) pair </a:t>
            </a:r>
            <a:r>
              <a:rPr lang="en-US" sz="1800" dirty="0">
                <a:solidFill>
                  <a:srgbClr val="000000"/>
                </a:solidFill>
              </a:rPr>
              <a:t>is a candidate combination which could ensure </a:t>
            </a:r>
            <a:r>
              <a:rPr lang="en-US" sz="1800" dirty="0" smtClean="0">
                <a:solidFill>
                  <a:srgbClr val="000000"/>
                </a:solidFill>
              </a:rPr>
              <a:t>EV </a:t>
            </a:r>
            <a:r>
              <a:rPr lang="en-US" sz="1800" dirty="0">
                <a:solidFill>
                  <a:srgbClr val="000000"/>
                </a:solidFill>
              </a:rPr>
              <a:t>to complete a round trip from O to D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State of Charge (SOC). </a:t>
            </a:r>
            <a:r>
              <a:rPr lang="en-US" sz="1800" dirty="0" smtClean="0">
                <a:solidFill>
                  <a:srgbClr val="000000"/>
                </a:solidFill>
              </a:rPr>
              <a:t>E.g. 6 unit.</a:t>
            </a:r>
            <a:endParaRPr lang="en-US" sz="18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Candidate combination</a:t>
            </a:r>
            <a:r>
              <a:rPr lang="en-US" sz="1800" dirty="0" smtClean="0">
                <a:solidFill>
                  <a:srgbClr val="000000"/>
                </a:solidFill>
              </a:rPr>
              <a:t>: {B, AD}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{</a:t>
            </a:r>
            <a:r>
              <a:rPr lang="en-US" sz="1800" dirty="0" smtClean="0">
                <a:solidFill>
                  <a:srgbClr val="000000"/>
                </a:solidFill>
              </a:rPr>
              <a:t>B, AD} </a:t>
            </a:r>
            <a:r>
              <a:rPr lang="en-US" sz="1800" dirty="0">
                <a:solidFill>
                  <a:srgbClr val="000000"/>
                </a:solidFill>
              </a:rPr>
              <a:t>is an eligible combination of Flow </a:t>
            </a:r>
            <a:r>
              <a:rPr lang="en-US" sz="1800" dirty="0" smtClean="0">
                <a:solidFill>
                  <a:srgbClr val="000000"/>
                </a:solidFill>
              </a:rPr>
              <a:t>AB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{</a:t>
            </a:r>
            <a:r>
              <a:rPr lang="en-US" sz="1800" dirty="0" smtClean="0">
                <a:solidFill>
                  <a:srgbClr val="000000"/>
                </a:solidFill>
              </a:rPr>
              <a:t>B, AD} </a:t>
            </a:r>
            <a:r>
              <a:rPr lang="en-US" sz="1800" dirty="0">
                <a:solidFill>
                  <a:srgbClr val="000000"/>
                </a:solidFill>
              </a:rPr>
              <a:t>is not an eligible combination of Flow AC.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Combination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67670" y="3944672"/>
            <a:ext cx="4196025" cy="2398330"/>
            <a:chOff x="2049833" y="2286000"/>
            <a:chExt cx="4420019" cy="2555896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362200" y="3581400"/>
              <a:ext cx="3733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2362200" y="2590800"/>
              <a:ext cx="1828800" cy="990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191000" y="2590800"/>
              <a:ext cx="1905000" cy="990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362200" y="3581400"/>
              <a:ext cx="1828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4191000" y="3581400"/>
              <a:ext cx="19050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049833" y="3352800"/>
              <a:ext cx="381000" cy="360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</a:rPr>
                <a:t>A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2286000"/>
              <a:ext cx="381000" cy="360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</a:rPr>
                <a:t>B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4481100"/>
              <a:ext cx="381000" cy="360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88852" y="3338100"/>
              <a:ext cx="381000" cy="360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4272670" y="4173270"/>
            <a:ext cx="228874" cy="22860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8" name="Picture 17" descr="c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0600"/>
            <a:ext cx="549067" cy="2754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79514" y="4226802"/>
            <a:ext cx="22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0270" y="3806735"/>
            <a:ext cx="22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1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1051" y="3630363"/>
            <a:ext cx="80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12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5562600"/>
            <a:ext cx="22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1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7270" y="4492343"/>
            <a:ext cx="98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5, 50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7070" y="4492343"/>
            <a:ext cx="98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5, 80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7270" y="5863943"/>
            <a:ext cx="98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5, 10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7070" y="5863943"/>
            <a:ext cx="98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5, 30</a:t>
            </a:r>
            <a:endParaRPr lang="en-US" sz="1600" b="0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664059" y="5170382"/>
            <a:ext cx="354458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371802" y="447584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7</a:t>
            </a:r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38E-6 4.01575E-6 L 0.17506 -0.11117 " pathEditMode="relative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06 -0.11116 L -0.00833 0.01112 " pathEditMode="relative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0.0243 L 0.16993 0.1576 " pathEditMode="relative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9" grpId="1"/>
      <p:bldP spid="19" grpId="2"/>
      <p:bldP spid="19" grpId="3"/>
      <p:bldP spid="20" grpId="0"/>
      <p:bldP spid="20" grpId="1"/>
      <p:bldP spid="21" grpId="0"/>
      <p:bldP spid="21" grpId="1"/>
      <p:bldP spid="22" grpId="0"/>
      <p:bldP spid="3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follow steps: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Pick candidate paths to assign only charging pads.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Make rest of the nodes candidate sites to assign charging stations. </a:t>
            </a:r>
            <a:r>
              <a:rPr lang="en-US" dirty="0" smtClean="0">
                <a:solidFill>
                  <a:schemeClr val="tx1"/>
                </a:solidFill>
              </a:rPr>
              <a:t>Note: pads </a:t>
            </a:r>
            <a:r>
              <a:rPr lang="en-US" dirty="0">
                <a:solidFill>
                  <a:schemeClr val="tx1"/>
                </a:solidFill>
              </a:rPr>
              <a:t>and stations cannot overlap.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Determine which path(s) to assign charging pads and which node(s) to assign charging </a:t>
            </a:r>
            <a:r>
              <a:rPr lang="en-US" dirty="0" smtClean="0">
                <a:solidFill>
                  <a:schemeClr val="tx1"/>
                </a:solidFill>
              </a:rPr>
              <a:t>stations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Solution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438400" y="3982576"/>
            <a:ext cx="4356229" cy="2259267"/>
            <a:chOff x="2049833" y="2286000"/>
            <a:chExt cx="4420019" cy="2472099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2362200" y="3581400"/>
              <a:ext cx="3733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2362200" y="2590800"/>
              <a:ext cx="1828800" cy="990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191000" y="2590800"/>
              <a:ext cx="1905000" cy="990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362200" y="3581400"/>
              <a:ext cx="1828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4191000" y="3581400"/>
              <a:ext cx="19050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2049833" y="33528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A</a:t>
              </a:r>
              <a:endParaRPr lang="en-US" sz="1200" b="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38600" y="22860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B</a:t>
              </a:r>
              <a:endParaRPr lang="en-US" sz="1200" b="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38600" y="44811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/>
                <a:t>C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88852" y="33381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/>
                <a:t>D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 bwMode="auto">
          <a:xfrm>
            <a:off x="2833433" y="5173089"/>
            <a:ext cx="3539436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4464018" y="4236948"/>
            <a:ext cx="181510" cy="192752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456211" y="5877311"/>
            <a:ext cx="181510" cy="192752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9159" y="4368080"/>
            <a:ext cx="946576" cy="32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5, 50</a:t>
            </a:r>
            <a:endParaRPr lang="en-US" sz="1200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5327273" y="4368080"/>
            <a:ext cx="946576" cy="32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5, 80</a:t>
            </a:r>
            <a:endParaRPr lang="en-US" sz="12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4601235" y="4849959"/>
            <a:ext cx="946576" cy="32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8</a:t>
            </a:r>
            <a:r>
              <a:rPr lang="en-US" sz="1200" b="0" dirty="0" smtClean="0"/>
              <a:t>, 150</a:t>
            </a:r>
            <a:endParaRPr lang="en-US" sz="1200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3239914" y="5620966"/>
            <a:ext cx="946576" cy="32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5, 10</a:t>
            </a:r>
            <a:endParaRPr lang="en-US" sz="1200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5418028" y="5620966"/>
            <a:ext cx="946576" cy="328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5, 30</a:t>
            </a:r>
            <a:endParaRPr lang="en-US" sz="1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962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To locate: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1 charging pad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1 charging station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98738"/>
            <a:ext cx="8229600" cy="5056632"/>
          </a:xfrm>
        </p:spPr>
        <p:txBody>
          <a:bodyPr/>
          <a:lstStyle/>
          <a:p>
            <a:r>
              <a:rPr lang="en-US" sz="2000" dirty="0" smtClean="0"/>
              <a:t>Increasing popularity of Electric Vehicles (EVs).</a:t>
            </a:r>
          </a:p>
          <a:p>
            <a:r>
              <a:rPr lang="en-US" sz="2000" dirty="0" smtClean="0"/>
              <a:t>Limitation: access to public charging facilities.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1630"/>
            <a:ext cx="4876800" cy="677108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Picture 4" descr="electric-car-charging-station-locations-as-of-may-2013-combined-data-from-recargo-and-xatori_100428126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93" y="1"/>
            <a:ext cx="3696478" cy="2066158"/>
          </a:xfrm>
          <a:prstGeom prst="rect">
            <a:avLst/>
          </a:prstGeom>
        </p:spPr>
      </p:pic>
      <p:pic>
        <p:nvPicPr>
          <p:cNvPr id="4102" name="Picture 6" descr="Pikeev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776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1331" y="62249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http://www.greencarcongress.com/2011/08/pikeevse-20110824.html</a:t>
            </a:r>
          </a:p>
        </p:txBody>
      </p:sp>
    </p:spTree>
    <p:extLst>
      <p:ext uri="{BB962C8B-B14F-4D97-AF65-F5344CB8AC3E}">
        <p14:creationId xmlns:p14="http://schemas.microsoft.com/office/powerpoint/2010/main" val="17275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Network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81200" y="3200400"/>
            <a:ext cx="5715000" cy="3429000"/>
            <a:chOff x="5270629" y="2133600"/>
            <a:chExt cx="3657600" cy="2014538"/>
          </a:xfrm>
        </p:grpSpPr>
        <p:grpSp>
          <p:nvGrpSpPr>
            <p:cNvPr id="5" name="Group 4"/>
            <p:cNvGrpSpPr/>
            <p:nvPr/>
          </p:nvGrpSpPr>
          <p:grpSpPr>
            <a:xfrm>
              <a:off x="5270629" y="2133600"/>
              <a:ext cx="3657600" cy="2014538"/>
              <a:chOff x="5334000" y="990600"/>
              <a:chExt cx="3657600" cy="2014538"/>
            </a:xfrm>
          </p:grpSpPr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285038" y="990600"/>
              <a:ext cx="1401761" cy="490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0" name="Equation" r:id="rId3" imgW="965200" imgH="304800" progId="Equation.3">
                      <p:embed/>
                    </p:oleObj>
                  </mc:Choice>
                  <mc:Fallback>
                    <p:oleObj name="Equation" r:id="rId3" imgW="965200" imgH="304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285038" y="990600"/>
                            <a:ext cx="1401761" cy="4905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" name="Group 11"/>
              <p:cNvGrpSpPr/>
              <p:nvPr/>
            </p:nvGrpSpPr>
            <p:grpSpPr>
              <a:xfrm>
                <a:off x="5334000" y="1066800"/>
                <a:ext cx="3657600" cy="1938338"/>
                <a:chOff x="5334000" y="1066800"/>
                <a:chExt cx="3657600" cy="1938338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334000" y="1066800"/>
                  <a:ext cx="3657600" cy="1786299"/>
                  <a:chOff x="2049833" y="2286000"/>
                  <a:chExt cx="4420019" cy="2472099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 bwMode="auto">
                  <a:xfrm>
                    <a:off x="2362200" y="3581400"/>
                    <a:ext cx="37338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0" name="Straight Connector 19"/>
                  <p:cNvCxnSpPr/>
                  <p:nvPr/>
                </p:nvCxnSpPr>
                <p:spPr bwMode="auto">
                  <a:xfrm flipV="1">
                    <a:off x="2362200" y="2590800"/>
                    <a:ext cx="1828800" cy="990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1" name="Straight Connector 20"/>
                  <p:cNvCxnSpPr/>
                  <p:nvPr/>
                </p:nvCxnSpPr>
                <p:spPr bwMode="auto">
                  <a:xfrm>
                    <a:off x="4191000" y="2590800"/>
                    <a:ext cx="1905000" cy="990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>
                    <a:off x="2362200" y="3581400"/>
                    <a:ext cx="1828800" cy="914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flipH="1">
                    <a:off x="4191000" y="3581400"/>
                    <a:ext cx="1905000" cy="914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049833" y="3352800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0" dirty="0" smtClean="0"/>
                      <a:t>A</a:t>
                    </a:r>
                    <a:endParaRPr lang="en-US" sz="1200" b="0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038600" y="2286000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0" dirty="0" smtClean="0"/>
                      <a:t>B</a:t>
                    </a:r>
                    <a:endParaRPr lang="en-US" sz="1200" b="0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038600" y="4481100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0" dirty="0"/>
                      <a:t>C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088852" y="3338100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0" dirty="0"/>
                      <a:t>D</a:t>
                    </a:r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5665680" y="2008084"/>
                  <a:ext cx="2971800" cy="0"/>
                </a:xfrm>
                <a:prstGeom prst="line">
                  <a:avLst/>
                </a:prstGeom>
                <a:solidFill>
                  <a:schemeClr val="accent1"/>
                </a:solidFill>
                <a:ln w="444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" name="Oval 14"/>
                <p:cNvSpPr/>
                <p:nvPr/>
              </p:nvSpPr>
              <p:spPr bwMode="auto">
                <a:xfrm>
                  <a:off x="7034760" y="1267920"/>
                  <a:ext cx="152400" cy="1524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7062240" y="2564880"/>
                  <a:ext cx="152400" cy="1524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endParaRPr>
                </a:p>
              </p:txBody>
            </p:sp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229475" y="2514600"/>
                <a:ext cx="1420813" cy="4905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91" name="Equation" r:id="rId5" imgW="977900" imgH="304800" progId="Equation.3">
                        <p:embed/>
                      </p:oleObj>
                    </mc:Choice>
                    <mc:Fallback>
                      <p:oleObj name="Equation" r:id="rId5" imgW="977900" imgH="304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29475" y="2514600"/>
                              <a:ext cx="1420813" cy="4905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6781800" y="1600200"/>
                <a:ext cx="1420813" cy="4905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92" name="Equation" r:id="rId7" imgW="977900" imgH="304800" progId="Equation.3">
                        <p:embed/>
                      </p:oleObj>
                    </mc:Choice>
                    <mc:Fallback>
                      <p:oleObj name="Equation" r:id="rId7" imgW="977900" imgH="304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781800" y="1600200"/>
                              <a:ext cx="1420813" cy="4905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" name="TextBox 5"/>
            <p:cNvSpPr txBox="1"/>
            <p:nvPr/>
          </p:nvSpPr>
          <p:spPr>
            <a:xfrm>
              <a:off x="5867400" y="2514600"/>
              <a:ext cx="794769" cy="25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5, 50</a:t>
              </a:r>
              <a:endParaRPr lang="en-US" sz="1200" b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96200" y="2514600"/>
              <a:ext cx="794769" cy="25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5, 80</a:t>
              </a:r>
              <a:endParaRPr lang="en-US" sz="1200" b="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2895600"/>
              <a:ext cx="794769" cy="25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/>
                <a:t>8</a:t>
              </a:r>
              <a:r>
                <a:rPr lang="en-US" sz="1200" b="0" dirty="0" smtClean="0"/>
                <a:t>, 150</a:t>
              </a:r>
              <a:endParaRPr lang="en-US" sz="1200" b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3505200"/>
              <a:ext cx="794769" cy="25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5, 10</a:t>
              </a:r>
              <a:endParaRPr lang="en-US" sz="1200" b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72400" y="3505200"/>
              <a:ext cx="794769" cy="25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5, 30</a:t>
              </a:r>
              <a:endParaRPr lang="en-US" sz="1200" b="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0784" y="1334092"/>
            <a:ext cx="830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Goal:</a:t>
            </a:r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To locate: 1 Charging station, 1 Charging pad</a:t>
            </a:r>
          </a:p>
          <a:p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 smtClean="0">
                <a:solidFill>
                  <a:schemeClr val="tx1"/>
                </a:solidFill>
              </a:rPr>
              <a:t>On: 1 Candidate link     ,2 Candidate nodes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4274544" y="2325004"/>
          <a:ext cx="1866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9" imgW="1079500" imgH="304800" progId="Equation.3">
                  <p:embed/>
                </p:oleObj>
              </mc:Choice>
              <mc:Fallback>
                <p:oleObj name="Equation" r:id="rId9" imgW="1079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4544" y="2325004"/>
                        <a:ext cx="1866900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2186617" y="2357402"/>
          <a:ext cx="1692199" cy="62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1" imgW="977900" imgH="304800" progId="Equation.3">
                  <p:embed/>
                </p:oleObj>
              </mc:Choice>
              <mc:Fallback>
                <p:oleObj name="Equation" r:id="rId11" imgW="977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6617" y="2357402"/>
                        <a:ext cx="1692199" cy="620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 matrix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81000" y="3505200"/>
          <a:ext cx="51646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3" imgW="203200" imgH="228600" progId="Equation.DSMT4">
                  <p:embed/>
                </p:oleObj>
              </mc:Choice>
              <mc:Fallback>
                <p:oleObj name="Equation" r:id="rId3" imgW="20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505200"/>
                        <a:ext cx="51646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79463" y="4052888"/>
          <a:ext cx="6635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5" imgW="342900" imgH="1244600" progId="Equation.3">
                  <p:embed/>
                </p:oleObj>
              </mc:Choice>
              <mc:Fallback>
                <p:oleObj name="Equation" r:id="rId5" imgW="342900" imgH="1244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463" y="4052888"/>
                        <a:ext cx="663575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765400" y="3717132"/>
          <a:ext cx="1943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7" imgW="1079500" imgH="304800" progId="Equation.3">
                  <p:embed/>
                </p:oleObj>
              </mc:Choice>
              <mc:Fallback>
                <p:oleObj name="Equation" r:id="rId7" imgW="10795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5400" y="3717132"/>
                        <a:ext cx="19431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714887" y="4100436"/>
          <a:ext cx="1557337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9" imgW="723900" imgH="1054100" progId="Equation.3">
                  <p:embed/>
                </p:oleObj>
              </mc:Choice>
              <mc:Fallback>
                <p:oleObj name="Equation" r:id="rId9" imgW="7239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14887" y="4100436"/>
                        <a:ext cx="1557337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81000" y="1066800"/>
          <a:ext cx="57573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1" imgW="215900" imgH="228600" progId="Equation.DSMT4">
                  <p:embed/>
                </p:oleObj>
              </mc:Choice>
              <mc:Fallback>
                <p:oleObj name="Equation" r:id="rId11" imgW="215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000" y="1066800"/>
                        <a:ext cx="575734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762000" y="1548120"/>
            <a:ext cx="2803525" cy="2252663"/>
            <a:chOff x="4800600" y="3124200"/>
            <a:chExt cx="2803525" cy="2252663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4800600" y="3640138"/>
            <a:ext cx="609600" cy="173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3" name="Equation" r:id="rId13" imgW="342900" imgH="977900" progId="Equation.3">
                    <p:embed/>
                  </p:oleObj>
                </mc:Choice>
                <mc:Fallback>
                  <p:oleObj name="Equation" r:id="rId13" imgW="342900" imgH="977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800600" y="3640138"/>
                          <a:ext cx="609600" cy="1736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5765542" y="3606288"/>
            <a:ext cx="1470025" cy="1366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4" name="Equation" r:id="rId15" imgW="723900" imgH="673100" progId="Equation.3">
                    <p:embed/>
                  </p:oleObj>
                </mc:Choice>
                <mc:Fallback>
                  <p:oleObj name="Equation" r:id="rId15" imgW="723900" imgH="673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765542" y="3606288"/>
                          <a:ext cx="1470025" cy="1366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5807075" y="3124200"/>
            <a:ext cx="179705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5" name="Equation" r:id="rId17" imgW="1117600" imgH="304800" progId="Equation.3">
                    <p:embed/>
                  </p:oleObj>
                </mc:Choice>
                <mc:Fallback>
                  <p:oleObj name="Equation" r:id="rId17" imgW="1117600" imgH="304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807075" y="3124200"/>
                          <a:ext cx="1797050" cy="490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/>
          <p:cNvGrpSpPr/>
          <p:nvPr/>
        </p:nvGrpSpPr>
        <p:grpSpPr>
          <a:xfrm>
            <a:off x="4356229" y="1600200"/>
            <a:ext cx="4356229" cy="2547938"/>
            <a:chOff x="5270629" y="2133600"/>
            <a:chExt cx="3657600" cy="2014538"/>
          </a:xfrm>
        </p:grpSpPr>
        <p:grpSp>
          <p:nvGrpSpPr>
            <p:cNvPr id="43" name="Group 42"/>
            <p:cNvGrpSpPr/>
            <p:nvPr/>
          </p:nvGrpSpPr>
          <p:grpSpPr>
            <a:xfrm>
              <a:off x="5270629" y="2133600"/>
              <a:ext cx="3657600" cy="2014538"/>
              <a:chOff x="5334000" y="990600"/>
              <a:chExt cx="3657600" cy="2014538"/>
            </a:xfrm>
          </p:grpSpPr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285038" y="990600"/>
              <a:ext cx="1401761" cy="490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6" name="Equation" r:id="rId19" imgW="965200" imgH="304800" progId="Equation.3">
                      <p:embed/>
                    </p:oleObj>
                  </mc:Choice>
                  <mc:Fallback>
                    <p:oleObj name="Equation" r:id="rId19" imgW="965200" imgH="304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7285038" y="990600"/>
                            <a:ext cx="1401761" cy="4905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2" name="Group 41"/>
              <p:cNvGrpSpPr/>
              <p:nvPr/>
            </p:nvGrpSpPr>
            <p:grpSpPr>
              <a:xfrm>
                <a:off x="5334000" y="1066800"/>
                <a:ext cx="3657600" cy="1938338"/>
                <a:chOff x="5334000" y="1066800"/>
                <a:chExt cx="3657600" cy="1938338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5334000" y="1066800"/>
                  <a:ext cx="3657600" cy="1786299"/>
                  <a:chOff x="2049833" y="2286000"/>
                  <a:chExt cx="4420019" cy="2472099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 bwMode="auto">
                  <a:xfrm>
                    <a:off x="2362200" y="3581400"/>
                    <a:ext cx="37338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flipV="1">
                    <a:off x="2362200" y="2590800"/>
                    <a:ext cx="1828800" cy="990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0" name="Straight Connector 19"/>
                  <p:cNvCxnSpPr/>
                  <p:nvPr/>
                </p:nvCxnSpPr>
                <p:spPr bwMode="auto">
                  <a:xfrm>
                    <a:off x="4191000" y="2590800"/>
                    <a:ext cx="1905000" cy="990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>
                    <a:off x="2362200" y="3581400"/>
                    <a:ext cx="1828800" cy="914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flipH="1">
                    <a:off x="4191000" y="3581400"/>
                    <a:ext cx="1905000" cy="9144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049833" y="3352800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0" dirty="0" smtClean="0"/>
                      <a:t>A</a:t>
                    </a:r>
                    <a:endParaRPr lang="en-US" sz="1200" b="0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038600" y="2286000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0" dirty="0" smtClean="0"/>
                      <a:t>B</a:t>
                    </a:r>
                    <a:endParaRPr lang="en-US" sz="1200" b="0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038600" y="4481100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0" dirty="0"/>
                      <a:t>C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088852" y="3338100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0" dirty="0"/>
                      <a:t>D</a:t>
                    </a:r>
                  </a:p>
                </p:txBody>
              </p:sp>
            </p:grpSp>
            <p:cxnSp>
              <p:nvCxnSpPr>
                <p:cNvPr id="33" name="Straight Connector 32"/>
                <p:cNvCxnSpPr/>
                <p:nvPr/>
              </p:nvCxnSpPr>
              <p:spPr bwMode="auto">
                <a:xfrm>
                  <a:off x="5665680" y="2008084"/>
                  <a:ext cx="2971800" cy="0"/>
                </a:xfrm>
                <a:prstGeom prst="line">
                  <a:avLst/>
                </a:prstGeom>
                <a:solidFill>
                  <a:schemeClr val="accent1"/>
                </a:solidFill>
                <a:ln w="444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" name="Oval 33"/>
                <p:cNvSpPr/>
                <p:nvPr/>
              </p:nvSpPr>
              <p:spPr bwMode="auto">
                <a:xfrm>
                  <a:off x="7034760" y="1267920"/>
                  <a:ext cx="152400" cy="1524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 bwMode="auto">
                <a:xfrm>
                  <a:off x="7062240" y="2564880"/>
                  <a:ext cx="152400" cy="1524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endParaRPr>
                </a:p>
              </p:txBody>
            </p:sp>
            <p:graphicFrame>
              <p:nvGraphicFramePr>
                <p:cNvPr id="38" name="Object 3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229475" y="2514600"/>
                <a:ext cx="1420813" cy="4905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47" name="Equation" r:id="rId21" imgW="977900" imgH="304800" progId="Equation.3">
                        <p:embed/>
                      </p:oleObj>
                    </mc:Choice>
                    <mc:Fallback>
                      <p:oleObj name="Equation" r:id="rId21" imgW="977900" imgH="304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29475" y="2514600"/>
                              <a:ext cx="1420813" cy="4905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3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6781800" y="1600200"/>
                <a:ext cx="1420813" cy="4905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48" name="Equation" r:id="rId23" imgW="977900" imgH="304800" progId="Equation.3">
                        <p:embed/>
                      </p:oleObj>
                    </mc:Choice>
                    <mc:Fallback>
                      <p:oleObj name="Equation" r:id="rId23" imgW="977900" imgH="304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781800" y="1600200"/>
                              <a:ext cx="1420813" cy="4905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6" name="TextBox 45"/>
            <p:cNvSpPr txBox="1"/>
            <p:nvPr/>
          </p:nvSpPr>
          <p:spPr>
            <a:xfrm>
              <a:off x="5867400" y="2514600"/>
              <a:ext cx="794769" cy="21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5, 50 (1)</a:t>
              </a:r>
              <a:endParaRPr lang="en-US" sz="1200" b="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96200" y="2514600"/>
              <a:ext cx="794769" cy="21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5, 80 (3)</a:t>
              </a:r>
              <a:endParaRPr lang="en-US" sz="1200" b="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6600" y="2895600"/>
              <a:ext cx="794769" cy="21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/>
                <a:t>8</a:t>
              </a:r>
              <a:r>
                <a:rPr lang="en-US" sz="1200" b="0" dirty="0" smtClean="0"/>
                <a:t>, 150 (5)</a:t>
              </a:r>
              <a:endParaRPr lang="en-US" sz="1200" b="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43600" y="3505200"/>
              <a:ext cx="794769" cy="21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5, 10 (2)</a:t>
              </a:r>
              <a:endParaRPr lang="en-US" sz="1200" b="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72400" y="3505200"/>
              <a:ext cx="794769" cy="21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5, 30 (4)</a:t>
              </a:r>
              <a:endParaRPr lang="en-US" sz="1200" b="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876800" y="46482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</a:rPr>
              <a:t>Combination 1 ( h1  ): 170veh/</a:t>
            </a:r>
            <a:r>
              <a:rPr lang="en-US" sz="2000" b="0" dirty="0" err="1" smtClean="0">
                <a:solidFill>
                  <a:srgbClr val="000000"/>
                </a:solidFill>
              </a:rPr>
              <a:t>hr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r>
              <a:rPr lang="en-US" sz="2000" b="0" dirty="0" smtClean="0">
                <a:solidFill>
                  <a:srgbClr val="000000"/>
                </a:solidFill>
              </a:rPr>
              <a:t>Combination 2 ( h2  ): 280veh/</a:t>
            </a:r>
            <a:r>
              <a:rPr lang="en-US" sz="2000" b="0" dirty="0" err="1" smtClean="0">
                <a:solidFill>
                  <a:srgbClr val="000000"/>
                </a:solidFill>
              </a:rPr>
              <a:t>hr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r>
              <a:rPr lang="en-US" sz="2000" b="0" dirty="0" smtClean="0">
                <a:solidFill>
                  <a:srgbClr val="000000"/>
                </a:solidFill>
              </a:rPr>
              <a:t>Combination 3 ( h3  ): 190veh/</a:t>
            </a:r>
            <a:r>
              <a:rPr lang="en-US" sz="2000" b="0" dirty="0" err="1" smtClean="0">
                <a:solidFill>
                  <a:srgbClr val="000000"/>
                </a:solidFill>
              </a:rPr>
              <a:t>hr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21554" y="3725664"/>
            <a:ext cx="533400" cy="26670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86415" y="2502407"/>
            <a:ext cx="2590800" cy="457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56" name="Picture 55" descr="charging_station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40" y="1676400"/>
            <a:ext cx="609276" cy="381000"/>
          </a:xfrm>
          <a:prstGeom prst="rect">
            <a:avLst/>
          </a:prstGeom>
        </p:spPr>
      </p:pic>
      <p:pic>
        <p:nvPicPr>
          <p:cNvPr id="57" name="Picture 56" descr="charging_station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609276" cy="38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134458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Candidate location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1776" y="349169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</a:rPr>
              <a:t>Combination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81072" y="2590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</a:rPr>
              <a:t>Combination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2680" y="4876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</a:rPr>
              <a:t>Flow</a:t>
            </a:r>
            <a:endParaRPr lang="en-US" sz="1200" b="0" dirty="0">
              <a:solidFill>
                <a:srgbClr val="000000"/>
              </a:solidFill>
            </a:endParaRPr>
          </a:p>
        </p:txBody>
      </p:sp>
      <p:pic>
        <p:nvPicPr>
          <p:cNvPr id="4" name="Picture 3" descr="correct-12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62200"/>
            <a:ext cx="304800" cy="304800"/>
          </a:xfrm>
          <a:prstGeom prst="rect">
            <a:avLst/>
          </a:prstGeom>
        </p:spPr>
      </p:pic>
      <p:pic>
        <p:nvPicPr>
          <p:cNvPr id="61" name="Picture 60" descr="correct-12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90" y="2746634"/>
            <a:ext cx="304800" cy="304800"/>
          </a:xfrm>
          <a:prstGeom prst="rect">
            <a:avLst/>
          </a:prstGeom>
        </p:spPr>
      </p:pic>
      <p:pic>
        <p:nvPicPr>
          <p:cNvPr id="62" name="Picture 61" descr="correct-12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33600"/>
            <a:ext cx="304800" cy="304800"/>
          </a:xfrm>
          <a:prstGeom prst="rect">
            <a:avLst/>
          </a:prstGeom>
        </p:spPr>
      </p:pic>
      <p:pic>
        <p:nvPicPr>
          <p:cNvPr id="18" name="Picture 17" descr="1195445329999867155jean_victor_balin_cross.svg.med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37" y="3317292"/>
            <a:ext cx="241208" cy="241208"/>
          </a:xfrm>
          <a:prstGeom prst="rect">
            <a:avLst/>
          </a:prstGeom>
        </p:spPr>
      </p:pic>
      <p:pic>
        <p:nvPicPr>
          <p:cNvPr id="52" name="Picture 51" descr="1195445329999867155jean_victor_balin_cross.svg.med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50" y="3323740"/>
            <a:ext cx="241208" cy="2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8" grpId="0"/>
      <p:bldP spid="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30153"/>
            <a:ext cx="8229600" cy="1169551"/>
          </a:xfrm>
        </p:spPr>
        <p:txBody>
          <a:bodyPr/>
          <a:lstStyle/>
          <a:p>
            <a:r>
              <a:rPr lang="en-US" dirty="0" smtClean="0"/>
              <a:t>Optimization among charging stations if constraints exist</a:t>
            </a:r>
            <a:endParaRPr lang="en-US" dirty="0"/>
          </a:p>
        </p:txBody>
      </p:sp>
      <p:pic>
        <p:nvPicPr>
          <p:cNvPr id="10" name="Picture 9" descr="problem formul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" y="1402410"/>
            <a:ext cx="5946952" cy="340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447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Maximize the flows being refueled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6156" y="20574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Flow is captured if at least one eligible combination is selected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0478" y="2761238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="0" dirty="0" smtClean="0">
                <a:solidFill>
                  <a:schemeClr val="tx1"/>
                </a:solidFill>
              </a:rPr>
              <a:t>ombination is </a:t>
            </a:r>
            <a:r>
              <a:rPr lang="en-US" sz="1400" dirty="0" smtClean="0"/>
              <a:t>considered selected </a:t>
            </a:r>
            <a:r>
              <a:rPr lang="en-US" sz="1400" b="0" dirty="0" smtClean="0">
                <a:solidFill>
                  <a:schemeClr val="tx1"/>
                </a:solidFill>
              </a:rPr>
              <a:t> if all facilities required by the combination are assigned with charging stations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26688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Fix the number of charging facilities to locate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3024" y="3962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No overlap of stations and pads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6200" y="1371600"/>
            <a:ext cx="8305800" cy="7620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19200" y="2057400"/>
            <a:ext cx="7848600" cy="762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19200" y="2819400"/>
            <a:ext cx="77724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19200" y="3243709"/>
            <a:ext cx="7772400" cy="762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3962400"/>
            <a:ext cx="7924800" cy="457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3693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Binary variables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219200" y="4419600"/>
            <a:ext cx="52578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3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Picture 3" descr="testNetwor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6400"/>
            <a:ext cx="4267200" cy="406463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755609" y="2850193"/>
            <a:ext cx="1007419" cy="6029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1994086" y="3085569"/>
            <a:ext cx="951302" cy="3485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005376" y="3501762"/>
            <a:ext cx="1445108" cy="8091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Freeform 13"/>
          <p:cNvSpPr/>
          <p:nvPr/>
        </p:nvSpPr>
        <p:spPr>
          <a:xfrm>
            <a:off x="677333" y="2686242"/>
            <a:ext cx="554182" cy="541192"/>
          </a:xfrm>
          <a:custGeom>
            <a:avLst/>
            <a:gdLst>
              <a:gd name="connsiteX0" fmla="*/ 0 w 554182"/>
              <a:gd name="connsiteY0" fmla="*/ 0 h 541192"/>
              <a:gd name="connsiteX1" fmla="*/ 284788 w 554182"/>
              <a:gd name="connsiteY1" fmla="*/ 223213 h 541192"/>
              <a:gd name="connsiteX2" fmla="*/ 554182 w 554182"/>
              <a:gd name="connsiteY2" fmla="*/ 423334 h 54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182" h="541192">
                <a:moveTo>
                  <a:pt x="0" y="0"/>
                </a:moveTo>
                <a:lnTo>
                  <a:pt x="284788" y="223213"/>
                </a:lnTo>
                <a:cubicBezTo>
                  <a:pt x="377152" y="293769"/>
                  <a:pt x="-112889" y="753021"/>
                  <a:pt x="554182" y="42333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7333" y="2709333"/>
            <a:ext cx="1147797" cy="708122"/>
          </a:xfrm>
          <a:custGeom>
            <a:avLst/>
            <a:gdLst>
              <a:gd name="connsiteX0" fmla="*/ 0 w 1147797"/>
              <a:gd name="connsiteY0" fmla="*/ 0 h 708122"/>
              <a:gd name="connsiteX1" fmla="*/ 0 w 1147797"/>
              <a:gd name="connsiteY1" fmla="*/ 0 h 708122"/>
              <a:gd name="connsiteX2" fmla="*/ 61576 w 1147797"/>
              <a:gd name="connsiteY2" fmla="*/ 53879 h 708122"/>
              <a:gd name="connsiteX3" fmla="*/ 92364 w 1147797"/>
              <a:gd name="connsiteY3" fmla="*/ 69273 h 708122"/>
              <a:gd name="connsiteX4" fmla="*/ 138546 w 1147797"/>
              <a:gd name="connsiteY4" fmla="*/ 100061 h 708122"/>
              <a:gd name="connsiteX5" fmla="*/ 161637 w 1147797"/>
              <a:gd name="connsiteY5" fmla="*/ 115455 h 708122"/>
              <a:gd name="connsiteX6" fmla="*/ 184728 w 1147797"/>
              <a:gd name="connsiteY6" fmla="*/ 130849 h 708122"/>
              <a:gd name="connsiteX7" fmla="*/ 238606 w 1147797"/>
              <a:gd name="connsiteY7" fmla="*/ 161637 h 708122"/>
              <a:gd name="connsiteX8" fmla="*/ 284788 w 1147797"/>
              <a:gd name="connsiteY8" fmla="*/ 207819 h 708122"/>
              <a:gd name="connsiteX9" fmla="*/ 400243 w 1147797"/>
              <a:gd name="connsiteY9" fmla="*/ 292485 h 708122"/>
              <a:gd name="connsiteX10" fmla="*/ 423334 w 1147797"/>
              <a:gd name="connsiteY10" fmla="*/ 300182 h 708122"/>
              <a:gd name="connsiteX11" fmla="*/ 484909 w 1147797"/>
              <a:gd name="connsiteY11" fmla="*/ 323273 h 708122"/>
              <a:gd name="connsiteX12" fmla="*/ 554182 w 1147797"/>
              <a:gd name="connsiteY12" fmla="*/ 361758 h 708122"/>
              <a:gd name="connsiteX13" fmla="*/ 700425 w 1147797"/>
              <a:gd name="connsiteY13" fmla="*/ 454122 h 708122"/>
              <a:gd name="connsiteX14" fmla="*/ 762000 w 1147797"/>
              <a:gd name="connsiteY14" fmla="*/ 500303 h 708122"/>
              <a:gd name="connsiteX15" fmla="*/ 808182 w 1147797"/>
              <a:gd name="connsiteY15" fmla="*/ 523394 h 708122"/>
              <a:gd name="connsiteX16" fmla="*/ 869758 w 1147797"/>
              <a:gd name="connsiteY16" fmla="*/ 554182 h 708122"/>
              <a:gd name="connsiteX17" fmla="*/ 915940 w 1147797"/>
              <a:gd name="connsiteY17" fmla="*/ 584970 h 708122"/>
              <a:gd name="connsiteX18" fmla="*/ 977515 w 1147797"/>
              <a:gd name="connsiteY18" fmla="*/ 615758 h 708122"/>
              <a:gd name="connsiteX19" fmla="*/ 1008303 w 1147797"/>
              <a:gd name="connsiteY19" fmla="*/ 631152 h 708122"/>
              <a:gd name="connsiteX20" fmla="*/ 1031394 w 1147797"/>
              <a:gd name="connsiteY20" fmla="*/ 638849 h 708122"/>
              <a:gd name="connsiteX21" fmla="*/ 1092970 w 1147797"/>
              <a:gd name="connsiteY21" fmla="*/ 669637 h 708122"/>
              <a:gd name="connsiteX22" fmla="*/ 1123758 w 1147797"/>
              <a:gd name="connsiteY22" fmla="*/ 692728 h 708122"/>
              <a:gd name="connsiteX23" fmla="*/ 1146849 w 1147797"/>
              <a:gd name="connsiteY23" fmla="*/ 700425 h 708122"/>
              <a:gd name="connsiteX24" fmla="*/ 1146849 w 1147797"/>
              <a:gd name="connsiteY24" fmla="*/ 708122 h 708122"/>
              <a:gd name="connsiteX25" fmla="*/ 0 w 1147797"/>
              <a:gd name="connsiteY25" fmla="*/ 0 h 70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7797" h="708122">
                <a:moveTo>
                  <a:pt x="0" y="0"/>
                </a:moveTo>
                <a:lnTo>
                  <a:pt x="0" y="0"/>
                </a:lnTo>
                <a:cubicBezTo>
                  <a:pt x="20525" y="17960"/>
                  <a:pt x="39757" y="37515"/>
                  <a:pt x="61576" y="53879"/>
                </a:cubicBezTo>
                <a:cubicBezTo>
                  <a:pt x="70755" y="60763"/>
                  <a:pt x="82525" y="63370"/>
                  <a:pt x="92364" y="69273"/>
                </a:cubicBezTo>
                <a:cubicBezTo>
                  <a:pt x="108229" y="78792"/>
                  <a:pt x="123152" y="89798"/>
                  <a:pt x="138546" y="100061"/>
                </a:cubicBezTo>
                <a:lnTo>
                  <a:pt x="161637" y="115455"/>
                </a:lnTo>
                <a:cubicBezTo>
                  <a:pt x="169334" y="120586"/>
                  <a:pt x="176454" y="126712"/>
                  <a:pt x="184728" y="130849"/>
                </a:cubicBezTo>
                <a:cubicBezTo>
                  <a:pt x="200656" y="138813"/>
                  <a:pt x="224619" y="149204"/>
                  <a:pt x="238606" y="161637"/>
                </a:cubicBezTo>
                <a:cubicBezTo>
                  <a:pt x="254877" y="176100"/>
                  <a:pt x="267603" y="194453"/>
                  <a:pt x="284788" y="207819"/>
                </a:cubicBezTo>
                <a:cubicBezTo>
                  <a:pt x="312909" y="229691"/>
                  <a:pt x="364984" y="272897"/>
                  <a:pt x="400243" y="292485"/>
                </a:cubicBezTo>
                <a:cubicBezTo>
                  <a:pt x="407335" y="296425"/>
                  <a:pt x="415709" y="297409"/>
                  <a:pt x="423334" y="300182"/>
                </a:cubicBezTo>
                <a:cubicBezTo>
                  <a:pt x="443935" y="307673"/>
                  <a:pt x="465075" y="313939"/>
                  <a:pt x="484909" y="323273"/>
                </a:cubicBezTo>
                <a:cubicBezTo>
                  <a:pt x="508810" y="334521"/>
                  <a:pt x="531603" y="348049"/>
                  <a:pt x="554182" y="361758"/>
                </a:cubicBezTo>
                <a:cubicBezTo>
                  <a:pt x="603466" y="391680"/>
                  <a:pt x="652452" y="422140"/>
                  <a:pt x="700425" y="454122"/>
                </a:cubicBezTo>
                <a:cubicBezTo>
                  <a:pt x="721772" y="468353"/>
                  <a:pt x="740419" y="486429"/>
                  <a:pt x="762000" y="500303"/>
                </a:cubicBezTo>
                <a:cubicBezTo>
                  <a:pt x="776478" y="509610"/>
                  <a:pt x="793073" y="515152"/>
                  <a:pt x="808182" y="523394"/>
                </a:cubicBezTo>
                <a:cubicBezTo>
                  <a:pt x="865309" y="554554"/>
                  <a:pt x="826137" y="539642"/>
                  <a:pt x="869758" y="554182"/>
                </a:cubicBezTo>
                <a:cubicBezTo>
                  <a:pt x="943420" y="627844"/>
                  <a:pt x="849105" y="540413"/>
                  <a:pt x="915940" y="584970"/>
                </a:cubicBezTo>
                <a:cubicBezTo>
                  <a:pt x="971383" y="621932"/>
                  <a:pt x="900594" y="600373"/>
                  <a:pt x="977515" y="615758"/>
                </a:cubicBezTo>
                <a:cubicBezTo>
                  <a:pt x="987778" y="620889"/>
                  <a:pt x="997757" y="626632"/>
                  <a:pt x="1008303" y="631152"/>
                </a:cubicBezTo>
                <a:cubicBezTo>
                  <a:pt x="1015760" y="634348"/>
                  <a:pt x="1024137" y="635221"/>
                  <a:pt x="1031394" y="638849"/>
                </a:cubicBezTo>
                <a:cubicBezTo>
                  <a:pt x="1104101" y="675203"/>
                  <a:pt x="1040900" y="652280"/>
                  <a:pt x="1092970" y="669637"/>
                </a:cubicBezTo>
                <a:cubicBezTo>
                  <a:pt x="1103233" y="677334"/>
                  <a:pt x="1112620" y="686363"/>
                  <a:pt x="1123758" y="692728"/>
                </a:cubicBezTo>
                <a:cubicBezTo>
                  <a:pt x="1130802" y="696753"/>
                  <a:pt x="1140098" y="695925"/>
                  <a:pt x="1146849" y="700425"/>
                </a:cubicBezTo>
                <a:cubicBezTo>
                  <a:pt x="1148984" y="701848"/>
                  <a:pt x="1146849" y="705556"/>
                  <a:pt x="1146849" y="708122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5030" y="2709333"/>
            <a:ext cx="246303" cy="184728"/>
          </a:xfrm>
          <a:custGeom>
            <a:avLst/>
            <a:gdLst>
              <a:gd name="connsiteX0" fmla="*/ 0 w 246303"/>
              <a:gd name="connsiteY0" fmla="*/ 0 h 184728"/>
              <a:gd name="connsiteX1" fmla="*/ 46182 w 246303"/>
              <a:gd name="connsiteY1" fmla="*/ 30788 h 184728"/>
              <a:gd name="connsiteX2" fmla="*/ 92364 w 246303"/>
              <a:gd name="connsiteY2" fmla="*/ 76970 h 184728"/>
              <a:gd name="connsiteX3" fmla="*/ 115455 w 246303"/>
              <a:gd name="connsiteY3" fmla="*/ 92364 h 184728"/>
              <a:gd name="connsiteX4" fmla="*/ 177031 w 246303"/>
              <a:gd name="connsiteY4" fmla="*/ 138546 h 184728"/>
              <a:gd name="connsiteX5" fmla="*/ 223212 w 246303"/>
              <a:gd name="connsiteY5" fmla="*/ 169334 h 184728"/>
              <a:gd name="connsiteX6" fmla="*/ 246303 w 246303"/>
              <a:gd name="connsiteY6" fmla="*/ 184728 h 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303" h="184728">
                <a:moveTo>
                  <a:pt x="0" y="0"/>
                </a:moveTo>
                <a:cubicBezTo>
                  <a:pt x="15394" y="10263"/>
                  <a:pt x="31969" y="18944"/>
                  <a:pt x="46182" y="30788"/>
                </a:cubicBezTo>
                <a:cubicBezTo>
                  <a:pt x="62906" y="44725"/>
                  <a:pt x="74250" y="64894"/>
                  <a:pt x="92364" y="76970"/>
                </a:cubicBezTo>
                <a:cubicBezTo>
                  <a:pt x="100061" y="82101"/>
                  <a:pt x="107974" y="86923"/>
                  <a:pt x="115455" y="92364"/>
                </a:cubicBezTo>
                <a:cubicBezTo>
                  <a:pt x="136204" y="107455"/>
                  <a:pt x="155684" y="124314"/>
                  <a:pt x="177031" y="138546"/>
                </a:cubicBezTo>
                <a:lnTo>
                  <a:pt x="223212" y="169334"/>
                </a:lnTo>
                <a:lnTo>
                  <a:pt x="246303" y="184728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850909" y="1585576"/>
            <a:ext cx="369455" cy="1739515"/>
          </a:xfrm>
          <a:custGeom>
            <a:avLst/>
            <a:gdLst>
              <a:gd name="connsiteX0" fmla="*/ 369455 w 369455"/>
              <a:gd name="connsiteY0" fmla="*/ 0 h 1739515"/>
              <a:gd name="connsiteX1" fmla="*/ 107758 w 369455"/>
              <a:gd name="connsiteY1" fmla="*/ 546485 h 1739515"/>
              <a:gd name="connsiteX2" fmla="*/ 61576 w 369455"/>
              <a:gd name="connsiteY2" fmla="*/ 654242 h 1739515"/>
              <a:gd name="connsiteX3" fmla="*/ 30788 w 369455"/>
              <a:gd name="connsiteY3" fmla="*/ 715818 h 1739515"/>
              <a:gd name="connsiteX4" fmla="*/ 15394 w 369455"/>
              <a:gd name="connsiteY4" fmla="*/ 762000 h 1739515"/>
              <a:gd name="connsiteX5" fmla="*/ 0 w 369455"/>
              <a:gd name="connsiteY5" fmla="*/ 823576 h 1739515"/>
              <a:gd name="connsiteX6" fmla="*/ 53879 w 369455"/>
              <a:gd name="connsiteY6" fmla="*/ 1239212 h 1739515"/>
              <a:gd name="connsiteX7" fmla="*/ 161636 w 369455"/>
              <a:gd name="connsiteY7" fmla="*/ 1524000 h 1739515"/>
              <a:gd name="connsiteX8" fmla="*/ 192424 w 369455"/>
              <a:gd name="connsiteY8" fmla="*/ 1616363 h 1739515"/>
              <a:gd name="connsiteX9" fmla="*/ 230909 w 369455"/>
              <a:gd name="connsiteY9" fmla="*/ 1716424 h 1739515"/>
              <a:gd name="connsiteX10" fmla="*/ 230909 w 369455"/>
              <a:gd name="connsiteY10" fmla="*/ 1739515 h 173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455" h="1739515">
                <a:moveTo>
                  <a:pt x="369455" y="0"/>
                </a:moveTo>
                <a:cubicBezTo>
                  <a:pt x="282223" y="182162"/>
                  <a:pt x="193757" y="363738"/>
                  <a:pt x="107758" y="546485"/>
                </a:cubicBezTo>
                <a:cubicBezTo>
                  <a:pt x="91118" y="581844"/>
                  <a:pt x="77747" y="618666"/>
                  <a:pt x="61576" y="654242"/>
                </a:cubicBezTo>
                <a:cubicBezTo>
                  <a:pt x="52080" y="675133"/>
                  <a:pt x="39828" y="694725"/>
                  <a:pt x="30788" y="715818"/>
                </a:cubicBezTo>
                <a:cubicBezTo>
                  <a:pt x="24396" y="730733"/>
                  <a:pt x="19852" y="746398"/>
                  <a:pt x="15394" y="762000"/>
                </a:cubicBezTo>
                <a:cubicBezTo>
                  <a:pt x="9582" y="782343"/>
                  <a:pt x="0" y="823576"/>
                  <a:pt x="0" y="823576"/>
                </a:cubicBezTo>
                <a:cubicBezTo>
                  <a:pt x="17960" y="962121"/>
                  <a:pt x="22465" y="1103085"/>
                  <a:pt x="53879" y="1239212"/>
                </a:cubicBezTo>
                <a:cubicBezTo>
                  <a:pt x="76702" y="1338110"/>
                  <a:pt x="129539" y="1427711"/>
                  <a:pt x="161636" y="1524000"/>
                </a:cubicBezTo>
                <a:cubicBezTo>
                  <a:pt x="171899" y="1554788"/>
                  <a:pt x="181205" y="1585911"/>
                  <a:pt x="192424" y="1616363"/>
                </a:cubicBezTo>
                <a:cubicBezTo>
                  <a:pt x="195930" y="1625879"/>
                  <a:pt x="230909" y="1700933"/>
                  <a:pt x="230909" y="1716424"/>
                </a:cubicBezTo>
                <a:lnTo>
                  <a:pt x="230909" y="1739515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8" name="Picture 17" descr="refueledFl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76400"/>
            <a:ext cx="5384800" cy="1426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121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</a:rPr>
              <a:t>Charged Traffic flows 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Shot 2014-11-18 at 2.48.2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53000"/>
            <a:ext cx="5901300" cy="13276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2400" y="457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</a:rPr>
              <a:t>Charged Traffic flows with different combinations</a:t>
            </a:r>
            <a:endParaRPr 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044"/>
            <a:ext cx="8229600" cy="5373756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EV community </a:t>
            </a:r>
            <a:r>
              <a:rPr lang="en-US" dirty="0" smtClean="0"/>
              <a:t>plans for 2050</a:t>
            </a:r>
          </a:p>
          <a:p>
            <a:pPr lvl="1"/>
            <a:r>
              <a:rPr lang="en-US" dirty="0" smtClean="0"/>
              <a:t>Tremendous engineering and scientific problems need to be solved until 2050</a:t>
            </a:r>
          </a:p>
          <a:p>
            <a:pPr lvl="2"/>
            <a:r>
              <a:rPr lang="en-US" dirty="0" smtClean="0"/>
              <a:t>Wireless charging,  new materials, heterogeneity, …</a:t>
            </a:r>
          </a:p>
          <a:p>
            <a:r>
              <a:rPr lang="en-US" dirty="0" smtClean="0"/>
              <a:t>EVs, Power Grid, Roads are all becoming </a:t>
            </a:r>
            <a:r>
              <a:rPr lang="en-US" dirty="0" smtClean="0">
                <a:solidFill>
                  <a:srgbClr val="FF0000"/>
                </a:solidFill>
              </a:rPr>
              <a:t>cyber-physical systems </a:t>
            </a:r>
          </a:p>
          <a:p>
            <a:r>
              <a:rPr lang="en-US" dirty="0" smtClean="0"/>
              <a:t>Information will be acquired, stored and processed leading to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Big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ata problems  </a:t>
            </a:r>
            <a:r>
              <a:rPr lang="en-US" dirty="0" smtClean="0"/>
              <a:t>(volume, velocity, variety, value, visualization…)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Information Representation and Integration problems </a:t>
            </a:r>
            <a:r>
              <a:rPr lang="en-US" dirty="0" smtClean="0"/>
              <a:t>(many stakeholders)</a:t>
            </a:r>
          </a:p>
          <a:p>
            <a:r>
              <a:rPr lang="en-US" dirty="0"/>
              <a:t>I</a:t>
            </a:r>
            <a:r>
              <a:rPr lang="en-US" dirty="0" smtClean="0"/>
              <a:t>nformation will be communicated in trustworthy manner leading to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Security and privacy problems </a:t>
            </a:r>
            <a:r>
              <a:rPr lang="en-US" dirty="0" smtClean="0"/>
              <a:t>(access control, authentication, ..)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Information Reachability  problems </a:t>
            </a:r>
            <a:r>
              <a:rPr lang="en-US" dirty="0" smtClean="0"/>
              <a:t>due to mobility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Heterogeneous communication problems </a:t>
            </a:r>
            <a:r>
              <a:rPr lang="en-US" dirty="0" smtClean="0"/>
              <a:t>(latency, losses, …)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Integrated social, vehicular and road network problems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8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1619250" y="404813"/>
            <a:ext cx="6935788" cy="668337"/>
          </a:xfrm>
        </p:spPr>
        <p:txBody>
          <a:bodyPr/>
          <a:lstStyle/>
          <a:p>
            <a:r>
              <a:rPr lang="en-US" altLang="en-US" smtClean="0"/>
              <a:t>Authentication Success Probability</a:t>
            </a:r>
            <a:endParaRPr lang="hu-H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2450" y="6308725"/>
            <a:ext cx="531813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1F4604-F9AB-40E9-8F96-2A185D481CC2}" type="slidenum">
              <a:rPr lang="hu-HU" altLang="en-US">
                <a:solidFill>
                  <a:schemeClr val="bg1"/>
                </a:solidFill>
              </a:rPr>
              <a:pPr eaLnBrk="1" hangingPunct="1"/>
              <a:t>46</a:t>
            </a:fld>
            <a:endParaRPr lang="hu-HU" altLang="en-US">
              <a:solidFill>
                <a:schemeClr val="bg1"/>
              </a:solidFill>
            </a:endParaRPr>
          </a:p>
        </p:txBody>
      </p:sp>
      <p:graphicFrame>
        <p:nvGraphicFramePr>
          <p:cNvPr id="4098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084888" y="3535363"/>
          <a:ext cx="24701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901440" imgH="355320" progId="Equation.3">
                  <p:embed/>
                </p:oleObj>
              </mc:Choice>
              <mc:Fallback>
                <p:oleObj name="Equation" r:id="rId3" imgW="9014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535363"/>
                        <a:ext cx="247015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5616575" y="1408113"/>
            <a:ext cx="3635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Beacon frequency 	   </a:t>
            </a:r>
            <a:r>
              <a:rPr lang="en-US" altLang="en-US" sz="2000" i="1" dirty="0"/>
              <a:t>b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Frame error probability </a:t>
            </a:r>
            <a:r>
              <a:rPr lang="en-US" altLang="en-US" sz="2000" i="1" dirty="0"/>
              <a:t>s</a:t>
            </a:r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Wireless range 	   </a:t>
            </a:r>
            <a:r>
              <a:rPr lang="en-US" altLang="en-US" sz="2000" i="1" dirty="0"/>
              <a:t>r</a:t>
            </a:r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Transceiver </a:t>
            </a:r>
            <a:r>
              <a:rPr lang="en-US" altLang="en-US" sz="2000" dirty="0" err="1"/>
              <a:t>vert.sep</a:t>
            </a:r>
            <a:r>
              <a:rPr lang="en-US" altLang="en-US" sz="2000" dirty="0"/>
              <a:t>.	   </a:t>
            </a:r>
            <a:r>
              <a:rPr lang="en-US" altLang="en-US" sz="2000" i="1" dirty="0"/>
              <a:t>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EV speed		   </a:t>
            </a:r>
            <a:r>
              <a:rPr lang="en-US" altLang="en-US" sz="2000" i="1" dirty="0"/>
              <a:t>v</a:t>
            </a:r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</a:rPr>
              <a:t>Authentication success probability</a:t>
            </a:r>
          </a:p>
        </p:txBody>
      </p:sp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08125"/>
            <a:ext cx="56769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2895600" y="5589588"/>
          <a:ext cx="7397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457200" imgH="177480" progId="Equation.3">
                  <p:embed/>
                </p:oleObj>
              </mc:Choice>
              <mc:Fallback>
                <p:oleObj name="Equation" r:id="rId6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589588"/>
                        <a:ext cx="7397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10200" y="558958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Beacon is sent from EV to 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415772"/>
          </a:xfrm>
        </p:spPr>
        <p:txBody>
          <a:bodyPr/>
          <a:lstStyle/>
          <a:p>
            <a:r>
              <a:rPr lang="en-US" dirty="0" smtClean="0"/>
              <a:t>Advances and Challenges of Electric Vehicles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and Challenges of EVs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Goal: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Electric mobility Beyond 2020!! </a:t>
            </a:r>
          </a:p>
          <a:p>
            <a:pPr lvl="2"/>
            <a:r>
              <a:rPr lang="en-US" dirty="0" smtClean="0"/>
              <a:t>Eco-friendliness, safety, comfort, efficiency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 Charging</a:t>
            </a:r>
          </a:p>
          <a:p>
            <a:pPr lvl="2"/>
            <a:r>
              <a:rPr lang="en-US" dirty="0" smtClean="0"/>
              <a:t>Charging Stations</a:t>
            </a:r>
          </a:p>
          <a:p>
            <a:pPr lvl="2"/>
            <a:r>
              <a:rPr lang="en-US" dirty="0" smtClean="0"/>
              <a:t>Static Wireless Charging</a:t>
            </a:r>
          </a:p>
          <a:p>
            <a:pPr lvl="2"/>
            <a:r>
              <a:rPr lang="en-US" dirty="0" smtClean="0"/>
              <a:t>Dynamic Wireless Charging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Electrification of Road Infrastructure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Design of Electric Vehicles themselves</a:t>
            </a:r>
          </a:p>
          <a:p>
            <a:pPr lvl="2"/>
            <a:r>
              <a:rPr lang="en-US" dirty="0"/>
              <a:t>Battery </a:t>
            </a:r>
            <a:r>
              <a:rPr lang="en-US" dirty="0" smtClean="0"/>
              <a:t>(size, weight, temperature, capacity)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Charging - Charging Stations (1)</a:t>
            </a:r>
            <a:endParaRPr lang="en-US" dirty="0"/>
          </a:p>
        </p:txBody>
      </p:sp>
      <p:pic>
        <p:nvPicPr>
          <p:cNvPr id="7170" name="Picture 2" descr="Will charging stations become obsolete, even before they are widely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83746"/>
            <a:ext cx="28575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1295400"/>
            <a:ext cx="58113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USA by 2020 first stage of  major EV deployment</a:t>
            </a:r>
          </a:p>
          <a:p>
            <a:r>
              <a:rPr lang="en-US" dirty="0" smtClean="0"/>
              <a:t>      In form of </a:t>
            </a:r>
            <a:r>
              <a:rPr lang="en-US" b="1" dirty="0" smtClean="0"/>
              <a:t>Hybrid  Plug-in Electric Vehicles (PEV)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Volvo  anticipates huge Hybrid EV technology</a:t>
            </a:r>
          </a:p>
          <a:p>
            <a:r>
              <a:rPr lang="en-US" dirty="0"/>
              <a:t> </a:t>
            </a:r>
            <a:r>
              <a:rPr lang="en-US" dirty="0" smtClean="0"/>
              <a:t>    revenue increase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Pike Research forecasts by 2017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1.5 M  of charging 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5.1 M PEVs in USA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EV supply equipment (EVSE) drops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by 37% (Gartner) 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Car Metrics to consider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BMWi3 car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12.9KW per 100 km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acceleration time 0-100km/h takes 7.2 seconds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speeds: 1 speed (corresponds to </a:t>
            </a:r>
            <a:endParaRPr lang="en-US" dirty="0"/>
          </a:p>
          <a:p>
            <a:pPr lvl="2"/>
            <a:r>
              <a:rPr lang="en-US" dirty="0" smtClean="0"/>
              <a:t>     1 gear)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miles per battery 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096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http://www.greencarcongress.com/2011/08/pikeevse-20110824.html</a:t>
            </a:r>
          </a:p>
        </p:txBody>
      </p:sp>
      <p:pic>
        <p:nvPicPr>
          <p:cNvPr id="10244" name="Picture 4" descr="Electric Car Charging Station in Atlantic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6" y="3470368"/>
            <a:ext cx="2918484" cy="19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Stations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Challenge:  Where and  Who  installs charging stations?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Case study in Brussels (mentioned at ICEV’14): </a:t>
            </a:r>
          </a:p>
          <a:p>
            <a:pPr lvl="2"/>
            <a:r>
              <a:rPr lang="en-US" dirty="0" smtClean="0"/>
              <a:t>On public land (e.g., public parking space) only utility company can install charging stations; utility charges for electricity</a:t>
            </a:r>
          </a:p>
          <a:p>
            <a:pPr lvl="2"/>
            <a:r>
              <a:rPr lang="en-US" dirty="0" smtClean="0"/>
              <a:t>Parking company 3</a:t>
            </a:r>
            <a:r>
              <a:rPr lang="en-US" baseline="30000" dirty="0" smtClean="0"/>
              <a:t>rd</a:t>
            </a:r>
            <a:r>
              <a:rPr lang="en-US" dirty="0" smtClean="0"/>
              <a:t> party should only charge for space</a:t>
            </a:r>
          </a:p>
          <a:p>
            <a:pPr lvl="3"/>
            <a:r>
              <a:rPr lang="en-US" dirty="0" smtClean="0"/>
              <a:t>But often parking company charges for parking space and usage of charging station; user pays twice</a:t>
            </a:r>
          </a:p>
          <a:p>
            <a:pPr lvl="2"/>
            <a:r>
              <a:rPr lang="en-US" dirty="0" smtClean="0"/>
              <a:t>On private land (e.g., private garage) 3</a:t>
            </a:r>
            <a:r>
              <a:rPr lang="en-US" baseline="30000" dirty="0" smtClean="0"/>
              <a:t>rd</a:t>
            </a:r>
            <a:r>
              <a:rPr lang="en-US" dirty="0" smtClean="0"/>
              <a:t> party company installs charging station and charges for electricity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Stations 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Challenge: More PHEV than charging stations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Where do we place them? </a:t>
            </a:r>
          </a:p>
          <a:p>
            <a:pPr lvl="1"/>
            <a:r>
              <a:rPr lang="en-US" dirty="0" smtClean="0"/>
              <a:t>Do we establish reservation system? </a:t>
            </a:r>
          </a:p>
          <a:p>
            <a:pPr lvl="1"/>
            <a:r>
              <a:rPr lang="en-US" dirty="0" smtClean="0"/>
              <a:t>What will happen to other drivers? </a:t>
            </a:r>
          </a:p>
          <a:p>
            <a:pPr lvl="1"/>
            <a:r>
              <a:rPr lang="en-US" dirty="0" smtClean="0"/>
              <a:t>Is inductive charging the solution?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2467</Words>
  <Application>Microsoft Office PowerPoint</Application>
  <PresentationFormat>On-screen Show (4:3)</PresentationFormat>
  <Paragraphs>510</Paragraphs>
  <Slides>46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Arial Narrow</vt:lpstr>
      <vt:lpstr>Calibri</vt:lpstr>
      <vt:lpstr>Lucida Grande</vt:lpstr>
      <vt:lpstr>Symbol</vt:lpstr>
      <vt:lpstr>Custom Design</vt:lpstr>
      <vt:lpstr>Equation</vt:lpstr>
      <vt:lpstr>Trustworthy Cyber-Physical Infrastructure for Electrical Vehicles</vt:lpstr>
      <vt:lpstr>Outline </vt:lpstr>
      <vt:lpstr>Motivation (Why EVs?) </vt:lpstr>
      <vt:lpstr>Motivation</vt:lpstr>
      <vt:lpstr>Advances and Challenges of Electric Vehicles</vt:lpstr>
      <vt:lpstr>Advances and Challenges of EVs</vt:lpstr>
      <vt:lpstr>EV Charging - Charging Stations (1)</vt:lpstr>
      <vt:lpstr>Charging Stations (2) </vt:lpstr>
      <vt:lpstr>Charging Stations (3) </vt:lpstr>
      <vt:lpstr>EV Charging - Static Wireless Charging (1)</vt:lpstr>
      <vt:lpstr>Static Wireless Charging (2)</vt:lpstr>
      <vt:lpstr>Static Wireless Charging (3) </vt:lpstr>
      <vt:lpstr>EV Charging - Dynamic Wireless Charging (1) </vt:lpstr>
      <vt:lpstr>Dynamic Wireless Charging (2) </vt:lpstr>
      <vt:lpstr>Dynamic Wireless Charging (3) </vt:lpstr>
      <vt:lpstr>Electrification of Road Infrastructure (1)  </vt:lpstr>
      <vt:lpstr>Electrification of Road Infrastructure (2)</vt:lpstr>
      <vt:lpstr>Electrification of Road Infrastructure (3) </vt:lpstr>
      <vt:lpstr>Electro-Mobility Impact on  Power Grid </vt:lpstr>
      <vt:lpstr>Cyber-Physical Infrastructure</vt:lpstr>
      <vt:lpstr>Impact on Power Grid – Processing </vt:lpstr>
      <vt:lpstr>Impact on Power Grid  - Processing</vt:lpstr>
      <vt:lpstr>Impact on Power Grid - Access</vt:lpstr>
      <vt:lpstr>Impact on Power Grid - Communication</vt:lpstr>
      <vt:lpstr>Interesting Problem - Real-Time Authentication</vt:lpstr>
      <vt:lpstr>System Model: Communication</vt:lpstr>
      <vt:lpstr>System Model: Attacker</vt:lpstr>
      <vt:lpstr>Design Goals</vt:lpstr>
      <vt:lpstr>Why not (a)symmetric key cryptography</vt:lpstr>
      <vt:lpstr>Portunes - Building Blocks</vt:lpstr>
      <vt:lpstr>Portunes - Protocol Overview</vt:lpstr>
      <vt:lpstr>Phase 1: Key Pre-distribution</vt:lpstr>
      <vt:lpstr>Phase 2: Authentication</vt:lpstr>
      <vt:lpstr>Security – Replay Attack</vt:lpstr>
      <vt:lpstr>Privacy &amp; Trust</vt:lpstr>
      <vt:lpstr>Computational Complexity</vt:lpstr>
      <vt:lpstr>Other Interesting Problem – Assign Charging Devices </vt:lpstr>
      <vt:lpstr>Eligible Combination</vt:lpstr>
      <vt:lpstr>Approximation Solution</vt:lpstr>
      <vt:lpstr>Sample Network</vt:lpstr>
      <vt:lpstr>Coefficient matrix</vt:lpstr>
      <vt:lpstr>Optimization among charging stations if constraints exist</vt:lpstr>
      <vt:lpstr>Evaluation</vt:lpstr>
      <vt:lpstr>Conclusion </vt:lpstr>
      <vt:lpstr>PowerPoint Presentation</vt:lpstr>
      <vt:lpstr>Authentication Success Probability</vt:lpstr>
    </vt:vector>
  </TitlesOfParts>
  <Company>them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Cheri</dc:creator>
  <cp:lastModifiedBy>Bruce Jones</cp:lastModifiedBy>
  <cp:revision>115</cp:revision>
  <dcterms:created xsi:type="dcterms:W3CDTF">2011-04-27T21:03:39Z</dcterms:created>
  <dcterms:modified xsi:type="dcterms:W3CDTF">2015-04-17T17:59:10Z</dcterms:modified>
</cp:coreProperties>
</file>